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7" r:id="rId2"/>
    <p:sldId id="307" r:id="rId3"/>
    <p:sldId id="374" r:id="rId4"/>
    <p:sldId id="375" r:id="rId5"/>
    <p:sldId id="378" r:id="rId6"/>
    <p:sldId id="379" r:id="rId7"/>
    <p:sldId id="380" r:id="rId8"/>
    <p:sldId id="381" r:id="rId9"/>
    <p:sldId id="382" r:id="rId10"/>
    <p:sldId id="345" r:id="rId11"/>
    <p:sldId id="360" r:id="rId12"/>
    <p:sldId id="361" r:id="rId13"/>
    <p:sldId id="383" r:id="rId14"/>
    <p:sldId id="384" r:id="rId15"/>
  </p:sldIdLst>
  <p:sldSz cx="24384000" cy="13716000"/>
  <p:notesSz cx="6858000" cy="9144000"/>
  <p:custDataLst>
    <p:tags r:id="rId18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4AB5A"/>
    <a:srgbClr val="00FF00"/>
    <a:srgbClr val="006600"/>
    <a:srgbClr val="FF0066"/>
    <a:srgbClr val="3333FF"/>
    <a:srgbClr val="0000CC"/>
    <a:srgbClr val="008000"/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94374" autoAdjust="0"/>
  </p:normalViewPr>
  <p:slideViewPr>
    <p:cSldViewPr>
      <p:cViewPr varScale="1">
        <p:scale>
          <a:sx n="39" d="100"/>
          <a:sy n="39" d="100"/>
        </p:scale>
        <p:origin x="156" y="44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73459-3C5F-4D56-B75D-37FA3432D55A}" type="datetimeFigureOut">
              <a:rPr lang="vi-VN" smtClean="0"/>
              <a:t>27/09/2021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7ADD8-99C5-4EAF-AF9F-B60B83F5871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0204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.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tr</a:t>
            </a:r>
            <a:r>
              <a:rPr lang="vi-VN" dirty="0"/>
              <a:t>ư</a:t>
            </a:r>
            <a:r>
              <a:rPr lang="en-US" dirty="0" err="1"/>
              <a:t>ớc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26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71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32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1609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67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7"/>
            <a:ext cx="5486400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7"/>
            <a:ext cx="1605280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9" y="8813801"/>
            <a:ext cx="20726400" cy="2724150"/>
          </a:xfrm>
          <a:prstGeom prst="rect">
            <a:avLst/>
          </a:prstGeom>
        </p:spPr>
        <p:txBody>
          <a:bodyPr anchor="t"/>
          <a:lstStyle>
            <a:lvl1pPr algn="l">
              <a:defRPr sz="94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9" y="5813427"/>
            <a:ext cx="20726400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53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06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59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12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65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18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971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824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5" y="3070226"/>
            <a:ext cx="10778067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5" y="4349750"/>
            <a:ext cx="10778067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2" y="2870201"/>
            <a:ext cx="8022168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99"/>
            </a:lvl1pPr>
            <a:lvl2pPr marL="1088530" indent="0">
              <a:buNone/>
              <a:defRPr sz="6699"/>
            </a:lvl2pPr>
            <a:lvl3pPr marL="2177060" indent="0">
              <a:buNone/>
              <a:defRPr sz="5699"/>
            </a:lvl3pPr>
            <a:lvl4pPr marL="3265590" indent="0">
              <a:buNone/>
              <a:defRPr sz="4800"/>
            </a:lvl4pPr>
            <a:lvl5pPr marL="4354121" indent="0">
              <a:buNone/>
              <a:defRPr sz="4800"/>
            </a:lvl5pPr>
            <a:lvl6pPr marL="5442651" indent="0">
              <a:buNone/>
              <a:defRPr sz="4800"/>
            </a:lvl6pPr>
            <a:lvl7pPr marL="6531181" indent="0">
              <a:buNone/>
              <a:defRPr sz="4800"/>
            </a:lvl7pPr>
            <a:lvl8pPr marL="7619710" indent="0">
              <a:buNone/>
              <a:defRPr sz="4800"/>
            </a:lvl8pPr>
            <a:lvl9pPr marL="8708240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060" rtl="0" eaLnBrk="1" latinLnBrk="0" hangingPunct="1">
        <a:spcBef>
          <a:spcPct val="0"/>
        </a:spcBef>
        <a:buNone/>
        <a:defRPr sz="104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97" indent="-816397" algn="l" defTabSz="2177060" rtl="0" eaLnBrk="1" latinLnBrk="0" hangingPunct="1">
        <a:spcBef>
          <a:spcPct val="20000"/>
        </a:spcBef>
        <a:buFont typeface="Arial" pitchFamily="34" charset="0"/>
        <a:buChar char="•"/>
        <a:defRPr sz="7599" kern="1200">
          <a:solidFill>
            <a:schemeClr val="tx1"/>
          </a:solidFill>
          <a:latin typeface="+mn-lt"/>
          <a:ea typeface="+mn-ea"/>
          <a:cs typeface="+mn-cs"/>
        </a:defRPr>
      </a:lvl1pPr>
      <a:lvl2pPr marL="1768861" indent="-680331" algn="l" defTabSz="2177060" rtl="0" eaLnBrk="1" latinLnBrk="0" hangingPunct="1">
        <a:spcBef>
          <a:spcPct val="20000"/>
        </a:spcBef>
        <a:buFont typeface="Arial" pitchFamily="34" charset="0"/>
        <a:buChar char="–"/>
        <a:defRPr sz="6699" kern="1200">
          <a:solidFill>
            <a:schemeClr val="tx1"/>
          </a:solidFill>
          <a:latin typeface="+mn-lt"/>
          <a:ea typeface="+mn-ea"/>
          <a:cs typeface="+mn-cs"/>
        </a:defRPr>
      </a:lvl2pPr>
      <a:lvl3pPr marL="272132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5699" kern="1200">
          <a:solidFill>
            <a:schemeClr val="tx1"/>
          </a:solidFill>
          <a:latin typeface="+mn-lt"/>
          <a:ea typeface="+mn-ea"/>
          <a:cs typeface="+mn-cs"/>
        </a:defRPr>
      </a:lvl3pPr>
      <a:lvl4pPr marL="3809855" indent="-544265" algn="l" defTabSz="2177060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385" indent="-544265" algn="l" defTabSz="2177060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91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544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97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250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53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06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59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12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65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18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971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824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/>
          <p:cNvGrpSpPr/>
          <p:nvPr/>
        </p:nvGrpSpPr>
        <p:grpSpPr>
          <a:xfrm>
            <a:off x="4264089" y="7520809"/>
            <a:ext cx="9088636" cy="1666224"/>
            <a:chOff x="7483861" y="7543801"/>
            <a:chExt cx="5634351" cy="1666443"/>
          </a:xfrm>
        </p:grpSpPr>
        <p:sp>
          <p:nvSpPr>
            <p:cNvPr id="44" name="TextBox 43"/>
            <p:cNvSpPr txBox="1"/>
            <p:nvPr/>
          </p:nvSpPr>
          <p:spPr>
            <a:xfrm>
              <a:off x="8463054" y="7640378"/>
              <a:ext cx="4655158" cy="1569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HỢP CỦA HAI TẬP HỢP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" name="Group 27"/>
            <p:cNvGrpSpPr/>
            <p:nvPr/>
          </p:nvGrpSpPr>
          <p:grpSpPr>
            <a:xfrm>
              <a:off x="7483861" y="7543801"/>
              <a:ext cx="791361" cy="872848"/>
              <a:chOff x="7483860" y="7543801"/>
              <a:chExt cx="791361" cy="872848"/>
            </a:xfrm>
          </p:grpSpPr>
          <p:sp>
            <p:nvSpPr>
              <p:cNvPr id="46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29"/>
              <p:cNvGrpSpPr/>
              <p:nvPr/>
            </p:nvGrpSpPr>
            <p:grpSpPr>
              <a:xfrm>
                <a:off x="7493378" y="7645882"/>
                <a:ext cx="781843" cy="770767"/>
                <a:chOff x="7493378" y="7645882"/>
                <a:chExt cx="781843" cy="770767"/>
              </a:xfrm>
            </p:grpSpPr>
            <p:sp>
              <p:nvSpPr>
                <p:cNvPr id="48" name="Round Same Side Corner Rectangle 47"/>
                <p:cNvSpPr/>
                <p:nvPr/>
              </p:nvSpPr>
              <p:spPr>
                <a:xfrm rot="5400000">
                  <a:off x="7518540" y="7659967"/>
                  <a:ext cx="731520" cy="781843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7592012" y="7645882"/>
                  <a:ext cx="640858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6" name="Group 26"/>
          <p:cNvGrpSpPr/>
          <p:nvPr/>
        </p:nvGrpSpPr>
        <p:grpSpPr>
          <a:xfrm>
            <a:off x="4231707" y="6105751"/>
            <a:ext cx="14849139" cy="907192"/>
            <a:chOff x="7459670" y="7543799"/>
            <a:chExt cx="14851072" cy="907311"/>
          </a:xfrm>
        </p:grpSpPr>
        <p:sp>
          <p:nvSpPr>
            <p:cNvPr id="28" name="TextBox 27"/>
            <p:cNvSpPr txBox="1"/>
            <p:nvPr/>
          </p:nvSpPr>
          <p:spPr>
            <a:xfrm>
              <a:off x="8993187" y="7620004"/>
              <a:ext cx="13317555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GIAO CỦA HAI TẬP 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HỢP</a:t>
              </a:r>
            </a:p>
          </p:txBody>
        </p:sp>
        <p:grpSp>
          <p:nvGrpSpPr>
            <p:cNvPr id="7" name="Group 27"/>
            <p:cNvGrpSpPr/>
            <p:nvPr/>
          </p:nvGrpSpPr>
          <p:grpSpPr>
            <a:xfrm>
              <a:off x="7459670" y="7543799"/>
              <a:ext cx="1273219" cy="872846"/>
              <a:chOff x="7459669" y="7543800"/>
              <a:chExt cx="1273219" cy="872846"/>
            </a:xfrm>
          </p:grpSpPr>
          <p:sp>
            <p:nvSpPr>
              <p:cNvPr id="3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29"/>
              <p:cNvGrpSpPr/>
              <p:nvPr/>
            </p:nvGrpSpPr>
            <p:grpSpPr>
              <a:xfrm>
                <a:off x="7469186" y="7640053"/>
                <a:ext cx="1263702" cy="776593"/>
                <a:chOff x="7469186" y="7640053"/>
                <a:chExt cx="1263702" cy="776593"/>
              </a:xfrm>
            </p:grpSpPr>
            <p:sp>
              <p:nvSpPr>
                <p:cNvPr id="32" name="Round Same Side Corner Rectangle 31"/>
                <p:cNvSpPr/>
                <p:nvPr/>
              </p:nvSpPr>
              <p:spPr>
                <a:xfrm rot="5400000">
                  <a:off x="7735277" y="7419035"/>
                  <a:ext cx="731520" cy="1263702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7937828" y="7640053"/>
                  <a:ext cx="450764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23" name="TextBox 22"/>
          <p:cNvSpPr txBox="1"/>
          <p:nvPr/>
        </p:nvSpPr>
        <p:spPr>
          <a:xfrm>
            <a:off x="4424766" y="4800600"/>
            <a:ext cx="16063416" cy="11079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en-US" altLang="en-US" sz="6600" b="1" dirty="0">
                <a:solidFill>
                  <a:srgbClr val="0000FF"/>
                </a:solidFill>
                <a:latin typeface="Times New Roman" pitchFamily="18" charset="0"/>
              </a:rPr>
              <a:t>BÀI 3. CÁC PHÉP TOÁN TRÊN TẬP HỢP</a:t>
            </a:r>
            <a:endParaRPr lang="en-US" sz="6599" b="1" dirty="0">
              <a:solidFill>
                <a:srgbClr val="0000FF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3276600" y="5779794"/>
            <a:ext cx="19013083" cy="6100520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4243914" y="10297876"/>
            <a:ext cx="9472086" cy="968318"/>
            <a:chOff x="739068" y="1515168"/>
            <a:chExt cx="9473319" cy="968444"/>
          </a:xfrm>
        </p:grpSpPr>
        <p:sp>
          <p:nvSpPr>
            <p:cNvPr id="5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59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grpSp>
        <p:nvGrpSpPr>
          <p:cNvPr id="45" name="Group 26"/>
          <p:cNvGrpSpPr/>
          <p:nvPr/>
        </p:nvGrpSpPr>
        <p:grpSpPr>
          <a:xfrm>
            <a:off x="4241223" y="8878209"/>
            <a:ext cx="13153326" cy="1692649"/>
            <a:chOff x="7483861" y="7543801"/>
            <a:chExt cx="5475529" cy="1692871"/>
          </a:xfrm>
        </p:grpSpPr>
        <p:sp>
          <p:nvSpPr>
            <p:cNvPr id="47" name="TextBox 46"/>
            <p:cNvSpPr txBox="1"/>
            <p:nvPr/>
          </p:nvSpPr>
          <p:spPr>
            <a:xfrm>
              <a:off x="8126842" y="7666806"/>
              <a:ext cx="4832548" cy="1569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HIỆU VÀ PHẦN BÙ CỦA HAI TẬP HỢP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0" name="Group 27"/>
            <p:cNvGrpSpPr/>
            <p:nvPr/>
          </p:nvGrpSpPr>
          <p:grpSpPr>
            <a:xfrm>
              <a:off x="7483861" y="7543801"/>
              <a:ext cx="523220" cy="872846"/>
              <a:chOff x="7483860" y="7543801"/>
              <a:chExt cx="523220" cy="872846"/>
            </a:xfrm>
          </p:grpSpPr>
          <p:sp>
            <p:nvSpPr>
              <p:cNvPr id="51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8" name="Group 29"/>
              <p:cNvGrpSpPr/>
              <p:nvPr/>
            </p:nvGrpSpPr>
            <p:grpSpPr>
              <a:xfrm>
                <a:off x="7493379" y="7646472"/>
                <a:ext cx="513701" cy="770175"/>
                <a:chOff x="7493379" y="7646472"/>
                <a:chExt cx="513701" cy="770175"/>
              </a:xfrm>
            </p:grpSpPr>
            <p:sp>
              <p:nvSpPr>
                <p:cNvPr id="64" name="Round Same Side Corner Rectangle 63"/>
                <p:cNvSpPr/>
                <p:nvPr/>
              </p:nvSpPr>
              <p:spPr>
                <a:xfrm rot="5400000">
                  <a:off x="7384469" y="7794037"/>
                  <a:ext cx="731520" cy="5137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TextBox 64"/>
                <p:cNvSpPr txBox="1"/>
                <p:nvPr/>
              </p:nvSpPr>
              <p:spPr>
                <a:xfrm>
                  <a:off x="7497838" y="7646472"/>
                  <a:ext cx="509242" cy="754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</a:p>
              </p:txBody>
            </p:sp>
          </p:grpSp>
        </p:grp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7CFBBEC1-E782-44A8-BB27-25F2E75CA46E}"/>
              </a:ext>
            </a:extLst>
          </p:cNvPr>
          <p:cNvSpPr txBox="1"/>
          <p:nvPr/>
        </p:nvSpPr>
        <p:spPr>
          <a:xfrm>
            <a:off x="1949598" y="1817430"/>
            <a:ext cx="3857446" cy="83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vi-VN" sz="4800" b="1" dirty="0">
                <a:solidFill>
                  <a:srgbClr val="135F82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ĐẠI SỐ </a:t>
            </a:r>
            <a:r>
              <a:rPr lang="en-US" sz="4800" b="1" dirty="0">
                <a:solidFill>
                  <a:srgbClr val="135F82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LỚP 10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D5C10D5-01ED-4724-9481-7A09BC7AC399}"/>
              </a:ext>
            </a:extLst>
          </p:cNvPr>
          <p:cNvSpPr txBox="1"/>
          <p:nvPr/>
        </p:nvSpPr>
        <p:spPr>
          <a:xfrm>
            <a:off x="2590800" y="3200400"/>
            <a:ext cx="18288000" cy="1329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altLang="en-US" sz="6000" b="1" dirty="0">
                <a:solidFill>
                  <a:srgbClr val="FF0000"/>
                </a:solidFill>
                <a:latin typeface="Times New Roman" pitchFamily="18" charset="0"/>
              </a:rPr>
              <a:t>Chương</a:t>
            </a:r>
            <a:r>
              <a:rPr lang="en-US" altLang="en-US" sz="6000" b="1" dirty="0">
                <a:solidFill>
                  <a:srgbClr val="FF0000"/>
                </a:solidFill>
                <a:latin typeface="Times New Roman" pitchFamily="18" charset="0"/>
              </a:rPr>
              <a:t> I:  MỆNH </a:t>
            </a:r>
            <a:r>
              <a:rPr lang="vi-VN" altLang="en-US" sz="6000" b="1" dirty="0">
                <a:solidFill>
                  <a:srgbClr val="FF0000"/>
                </a:solidFill>
                <a:latin typeface="Times New Roman" pitchFamily="18" charset="0"/>
              </a:rPr>
              <a:t>Đ</a:t>
            </a:r>
            <a:r>
              <a:rPr lang="en-US" altLang="en-US" sz="6000" b="1" dirty="0">
                <a:solidFill>
                  <a:srgbClr val="FF0000"/>
                </a:solidFill>
                <a:latin typeface="Times New Roman" pitchFamily="18" charset="0"/>
              </a:rPr>
              <a:t>Ề – TẬP HỢP</a:t>
            </a:r>
            <a:endParaRPr lang="en-US" sz="6000" b="1" dirty="0">
              <a:solidFill>
                <a:srgbClr val="FF0000"/>
              </a:solidFill>
              <a:latin typeface="Chu Van An" panose="02020603050405020304" pitchFamily="18" charset="0"/>
              <a:ea typeface="Tahoma" pitchFamily="34" charset="0"/>
              <a:cs typeface="Chu Van 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0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54" grpId="0" animBg="1"/>
      <p:bldP spid="4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111376" y="6896382"/>
            <a:ext cx="22188061" cy="2854702"/>
            <a:chOff x="1205494" y="6941416"/>
            <a:chExt cx="22190950" cy="285507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5" y="7179457"/>
              <a:ext cx="22186859" cy="261703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8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8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955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8679595" y="8571472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79595" y="8571472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207060" y="3048000"/>
                <a:ext cx="17766740" cy="10581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28600" marR="0" indent="-2286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4800" b="0" i="0">
                        <a:latin typeface="Cambria Math"/>
                        <a:ea typeface="Calibri"/>
                        <a:cs typeface="Times New Roman"/>
                      </a:rPr>
                      <m:t>A</m:t>
                    </m:r>
                    <m:r>
                      <a:rPr lang="vi-VN" sz="4800" b="0" i="0"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  <a:ea typeface="Calibri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vi-VN" sz="4800" b="0" i="0">
                            <a:latin typeface="Cambria Math"/>
                            <a:ea typeface="Calibri"/>
                            <a:cs typeface="Times New Roman"/>
                          </a:rPr>
                          <m:t>a</m:t>
                        </m:r>
                        <m:r>
                          <a:rPr lang="vi-VN" sz="4800" b="0" i="0"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m:rPr>
                            <m:sty m:val="p"/>
                          </m:rPr>
                          <a:rPr lang="vi-VN" sz="4800" b="0" i="0">
                            <a:latin typeface="Cambria Math"/>
                            <a:ea typeface="Calibri"/>
                            <a:cs typeface="Times New Roman"/>
                          </a:rPr>
                          <m:t>b</m:t>
                        </m:r>
                        <m:r>
                          <a:rPr lang="vi-VN" sz="4800" b="0" i="0"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m:rPr>
                            <m:sty m:val="p"/>
                          </m:rPr>
                          <a:rPr lang="vi-VN" sz="4800" b="0" i="0">
                            <a:latin typeface="Cambria Math"/>
                            <a:ea typeface="Calibri"/>
                            <a:cs typeface="Times New Roman"/>
                          </a:rPr>
                          <m:t>c</m:t>
                        </m:r>
                      </m:e>
                    </m:d>
                    <m:r>
                      <a:rPr lang="vi-VN" sz="4800" b="0" i="0">
                        <a:latin typeface="Cambria Math"/>
                        <a:ea typeface="Calibri"/>
                        <a:cs typeface="Times New Roman"/>
                      </a:rPr>
                      <m:t>,</m:t>
                    </m:r>
                    <m:r>
                      <m:rPr>
                        <m:sty m:val="p"/>
                      </m:rPr>
                      <a:rPr lang="vi-VN" sz="4800" b="0" i="0">
                        <a:latin typeface="Cambria Math"/>
                        <a:ea typeface="Calibri"/>
                        <a:cs typeface="Times New Roman"/>
                      </a:rPr>
                      <m:t>B</m:t>
                    </m:r>
                    <m:r>
                      <a:rPr lang="vi-VN" sz="4800" b="0" i="0"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  <a:ea typeface="Calibri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vi-VN" sz="4800" b="0" i="0">
                            <a:latin typeface="Cambria Math"/>
                            <a:ea typeface="Calibri"/>
                            <a:cs typeface="Times New Roman"/>
                          </a:rPr>
                          <m:t>a</m:t>
                        </m:r>
                        <m:r>
                          <a:rPr lang="vi-VN" sz="4800" b="0" i="0"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m:rPr>
                            <m:sty m:val="p"/>
                          </m:rPr>
                          <a:rPr lang="vi-VN" sz="4800" b="0" i="0">
                            <a:latin typeface="Cambria Math"/>
                            <a:ea typeface="Calibri"/>
                            <a:cs typeface="Times New Roman"/>
                          </a:rPr>
                          <m:t>b</m:t>
                        </m:r>
                        <m:r>
                          <a:rPr lang="vi-VN" sz="4800" b="0" i="0"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m:rPr>
                            <m:sty m:val="p"/>
                          </m:rPr>
                          <a:rPr lang="vi-VN" sz="4800" b="0" i="0">
                            <a:latin typeface="Cambria Math"/>
                            <a:ea typeface="Calibri"/>
                            <a:cs typeface="Times New Roman"/>
                          </a:rPr>
                          <m:t>d</m:t>
                        </m:r>
                      </m:e>
                    </m:d>
                  </m:oMath>
                </a14:m>
                <a:r>
                  <a:rPr lang="vi-VN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. Tập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4800" b="0" i="0">
                        <a:latin typeface="Cambria Math"/>
                        <a:ea typeface="Calibri"/>
                        <a:cs typeface="Times New Roman"/>
                      </a:rPr>
                      <m:t>A</m:t>
                    </m:r>
                    <m:r>
                      <a:rPr lang="vi-VN" sz="4800" b="0" i="0">
                        <a:latin typeface="Cambria Math"/>
                        <a:ea typeface="Calibri"/>
                        <a:cs typeface="Cambria Math"/>
                      </a:rPr>
                      <m:t>∪</m:t>
                    </m:r>
                    <m:r>
                      <m:rPr>
                        <m:sty m:val="p"/>
                      </m:rPr>
                      <a:rPr lang="vi-VN" sz="4800" b="0" i="0">
                        <a:latin typeface="Cambria Math"/>
                        <a:ea typeface="Calibri"/>
                        <a:cs typeface="Times New Roman"/>
                      </a:rPr>
                      <m:t>B</m:t>
                    </m:r>
                  </m:oMath>
                </a14:m>
                <a:r>
                  <a:rPr lang="vi-VN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là</a:t>
                </a:r>
                <a:endParaRPr lang="en-US" sz="48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60" y="3048000"/>
                <a:ext cx="17766740" cy="1058175"/>
              </a:xfrm>
              <a:prstGeom prst="rect">
                <a:avLst/>
              </a:prstGeom>
              <a:blipFill>
                <a:blip r:embed="rId4"/>
                <a:stretch>
                  <a:fillRect l="-1544" b="-30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89200"/>
            <a:chOff x="739068" y="1515168"/>
            <a:chExt cx="9473319" cy="989329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666962" cy="989329"/>
              <a:chOff x="739068" y="1515168"/>
              <a:chExt cx="8666962" cy="989329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673392"/>
                <a:ext cx="7273299" cy="831105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5334000" y="8027239"/>
                <a:ext cx="717371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4800" b="0" i="0" smtClean="0"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 </m:t>
                    </m:r>
                    <m:r>
                      <a:rPr lang="vi-VN" sz="4800" i="1">
                        <a:latin typeface="Cambria Math"/>
                        <a:ea typeface="Calibri"/>
                        <a:cs typeface="Times New Roman"/>
                      </a:rPr>
                      <m:t>𝐴</m:t>
                    </m:r>
                    <m:r>
                      <a:rPr lang="vi-VN" sz="4800">
                        <a:latin typeface="Cambria Math"/>
                        <a:ea typeface="Calibri"/>
                        <a:cs typeface="Cambria Math"/>
                      </a:rPr>
                      <m:t>∪</m:t>
                    </m:r>
                    <m:r>
                      <a:rPr lang="vi-VN" sz="4800" i="1">
                        <a:latin typeface="Cambria Math"/>
                        <a:ea typeface="Calibri"/>
                        <a:cs typeface="Times New Roman"/>
                      </a:rPr>
                      <m:t>𝐵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  <a:ea typeface="Calibri"/>
                          </a:rPr>
                        </m:ctrlPr>
                      </m:dPr>
                      <m:e>
                        <m:r>
                          <a:rPr lang="vi-VN" sz="4800" b="0" i="1">
                            <a:latin typeface="Cambria Math"/>
                            <a:ea typeface="Calibri"/>
                            <a:cs typeface="Times New Roman"/>
                          </a:rPr>
                          <m:t>𝑎</m:t>
                        </m:r>
                        <m:r>
                          <a:rPr lang="vi-VN" sz="4800" b="0"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a:rPr lang="vi-VN" sz="4800" b="0" i="1">
                            <a:latin typeface="Cambria Math"/>
                            <a:ea typeface="Calibri"/>
                            <a:cs typeface="Times New Roman"/>
                          </a:rPr>
                          <m:t>𝑏</m:t>
                        </m:r>
                        <m:r>
                          <a:rPr lang="vi-VN" sz="4800" b="0"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a:rPr lang="vi-VN" sz="4800" b="0" i="1">
                            <a:latin typeface="Cambria Math"/>
                            <a:ea typeface="Calibri"/>
                            <a:cs typeface="Times New Roman"/>
                          </a:rPr>
                          <m:t>𝑐</m:t>
                        </m:r>
                        <m:r>
                          <a:rPr lang="vi-VN" sz="4800" b="0"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a:rPr lang="vi-VN" sz="4800" b="0" i="1">
                            <a:latin typeface="Cambria Math"/>
                            <a:ea typeface="Calibri"/>
                            <a:cs typeface="Times New Roman"/>
                          </a:rPr>
                          <m:t>𝑑</m:t>
                        </m:r>
                      </m:e>
                    </m:d>
                    <m:r>
                      <a:rPr lang="vi-VN" sz="4800" b="0"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8027239"/>
                <a:ext cx="7173716" cy="830997"/>
              </a:xfrm>
              <a:prstGeom prst="rect">
                <a:avLst/>
              </a:prstGeom>
              <a:blipFill>
                <a:blip r:embed="rId5"/>
                <a:stretch>
                  <a:fillRect l="-3823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66713" y="4829770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1" i="0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vi-VN" sz="4800" b="0">
                          <a:latin typeface="Cambria Math"/>
                          <a:ea typeface="Calibri"/>
                          <a:cs typeface="Cambria Math"/>
                        </a:rPr>
                        <m:t>∅</m:t>
                      </m:r>
                      <m:r>
                        <m:rPr>
                          <m:nor/>
                        </m:rPr>
                        <a:rPr lang="en-GB" sz="48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713" y="4829770"/>
                <a:ext cx="5485687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6694072" y="4959491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/>
                            </a:rPr>
                          </m:ctrlPr>
                        </m:dPr>
                        <m:e>
                          <m:r>
                            <a:rPr lang="vi-VN" sz="4800" b="0" i="1">
                              <a:latin typeface="Cambria Math"/>
                              <a:ea typeface="Calibri"/>
                              <a:cs typeface="Times New Roman"/>
                            </a:rPr>
                            <m:t>𝑎</m:t>
                          </m:r>
                          <m:r>
                            <a:rPr lang="vi-VN" sz="4800" b="0">
                              <a:latin typeface="Cambria Math"/>
                              <a:ea typeface="Calibri"/>
                              <a:cs typeface="Times New Roman"/>
                            </a:rPr>
                            <m:t>;</m:t>
                          </m:r>
                          <m:r>
                            <a:rPr lang="vi-VN" sz="4800" b="0" i="1">
                              <a:latin typeface="Cambria Math"/>
                              <a:ea typeface="Calibri"/>
                              <a:cs typeface="Times New Roman"/>
                            </a:rPr>
                            <m:t>𝑏</m:t>
                          </m:r>
                        </m:e>
                      </m:d>
                      <m:r>
                        <a:rPr lang="vi-VN" sz="4800" b="0">
                          <a:latin typeface="Cambria Math"/>
                          <a:ea typeface="Calibri"/>
                          <a:cs typeface="Times New Roman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4072" y="4959491"/>
                <a:ext cx="5485687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3966512" y="4930442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800" b="1" spc="-150" smtClean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800" b="1"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  <a:ea typeface="Calibri"/>
                          </a:rPr>
                        </m:ctrlPr>
                      </m:dPr>
                      <m:e>
                        <m:r>
                          <a:rPr lang="vi-VN" sz="4800" b="0" i="1">
                            <a:latin typeface="Cambria Math"/>
                            <a:ea typeface="Calibri"/>
                            <a:cs typeface="Times New Roman"/>
                          </a:rPr>
                          <m:t>𝑐</m:t>
                        </m:r>
                      </m:e>
                    </m:d>
                    <m:r>
                      <a:rPr lang="vi-VN" sz="4800" b="1"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</m:oMath>
                </a14:m>
                <a:endParaRPr lang="en-GB" sz="48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6512" y="4930442"/>
                <a:ext cx="5485687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7643815" y="4904364"/>
                <a:ext cx="5485687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/>
                            </a:rPr>
                          </m:ctrlPr>
                        </m:dPr>
                        <m:e>
                          <m:r>
                            <a:rPr lang="vi-VN" sz="4800" b="0" i="1">
                              <a:latin typeface="Cambria Math"/>
                              <a:ea typeface="Calibri"/>
                              <a:cs typeface="Times New Roman"/>
                            </a:rPr>
                            <m:t>𝑎</m:t>
                          </m:r>
                          <m:r>
                            <a:rPr lang="vi-VN" sz="4800" b="0">
                              <a:latin typeface="Cambria Math"/>
                              <a:ea typeface="Calibri"/>
                              <a:cs typeface="Times New Roman"/>
                            </a:rPr>
                            <m:t>;</m:t>
                          </m:r>
                          <m:r>
                            <a:rPr lang="vi-VN" sz="4800" b="0" i="1">
                              <a:latin typeface="Cambria Math"/>
                              <a:ea typeface="Calibri"/>
                              <a:cs typeface="Times New Roman"/>
                            </a:rPr>
                            <m:t>𝑏</m:t>
                          </m:r>
                          <m:r>
                            <a:rPr lang="vi-VN" sz="4800" b="0">
                              <a:latin typeface="Cambria Math"/>
                              <a:ea typeface="Calibri"/>
                              <a:cs typeface="Times New Roman"/>
                            </a:rPr>
                            <m:t>;</m:t>
                          </m:r>
                          <m:r>
                            <a:rPr lang="vi-VN" sz="4800" b="0" i="1">
                              <a:latin typeface="Cambria Math"/>
                              <a:ea typeface="Calibri"/>
                              <a:cs typeface="Times New Roman"/>
                            </a:rPr>
                            <m:t>𝑐</m:t>
                          </m:r>
                          <m:r>
                            <a:rPr lang="vi-VN" sz="4800" b="0">
                              <a:latin typeface="Cambria Math"/>
                              <a:ea typeface="Calibri"/>
                              <a:cs typeface="Times New Roman"/>
                            </a:rPr>
                            <m:t>;</m:t>
                          </m:r>
                          <m:r>
                            <a:rPr lang="vi-VN" sz="4800" b="0" i="1">
                              <a:latin typeface="Cambria Math"/>
                              <a:ea typeface="Calibri"/>
                              <a:cs typeface="Times New Roman"/>
                            </a:rPr>
                            <m:t>𝑑</m:t>
                          </m:r>
                        </m:e>
                      </m:d>
                      <m:r>
                        <a:rPr lang="vi-VN" sz="4800" b="1">
                          <a:latin typeface="Cambria Math"/>
                          <a:ea typeface="Calibri"/>
                          <a:cs typeface="Times New Roman"/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  <a:p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3815" y="4904364"/>
                <a:ext cx="5485687" cy="156966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/>
          <p:cNvSpPr/>
          <p:nvPr/>
        </p:nvSpPr>
        <p:spPr>
          <a:xfrm>
            <a:off x="18165090" y="4887846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41186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5" grpId="0"/>
      <p:bldP spid="2" grpId="0"/>
      <p:bldP spid="53" grpId="0"/>
      <p:bldP spid="54" grpId="0"/>
      <p:bldP spid="55" grpId="0"/>
      <p:bldP spid="4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338" y="6941405"/>
            <a:ext cx="22132810" cy="3650397"/>
            <a:chOff x="1205494" y="6941416"/>
            <a:chExt cx="22135691" cy="3650872"/>
          </a:xfrm>
        </p:grpSpPr>
        <p:sp>
          <p:nvSpPr>
            <p:cNvPr id="125" name="Rounded Rectangle 124"/>
            <p:cNvSpPr/>
            <p:nvPr/>
          </p:nvSpPr>
          <p:spPr>
            <a:xfrm>
              <a:off x="1205494" y="7199915"/>
              <a:ext cx="22135691" cy="339237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61927" y="2408769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8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8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955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9812000" y="9127494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0" y="9127494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715258" y="3113631"/>
                <a:ext cx="21652940" cy="10676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28600" lvl="0" indent="-228600" algn="just">
                  <a:lnSpc>
                    <a:spcPct val="150000"/>
                  </a:lnSpc>
                </a:pP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vi-VN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4800" b="0" i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A</m:t>
                    </m:r>
                    <m:r>
                      <a:rPr lang="vi-VN" sz="4800" b="0" i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sz="4800" b="0" i="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∈</m:t>
                        </m:r>
                        <m:r>
                          <a:rPr lang="vi-VN" sz="4800" b="0" i="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ℝ</m:t>
                        </m:r>
                        <m:r>
                          <a:rPr lang="vi-VN" sz="4800" b="0" i="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|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vi-VN" sz="4800" b="0" i="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−2=0</m:t>
                        </m:r>
                      </m:e>
                    </m:d>
                    <m:r>
                      <a:rPr lang="vi-VN" sz="4800" b="0" i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,</m:t>
                    </m:r>
                    <m:r>
                      <m:rPr>
                        <m:sty m:val="p"/>
                      </m:rPr>
                      <a:rPr lang="vi-VN" sz="4800" b="0" i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B</m:t>
                    </m:r>
                    <m:r>
                      <a:rPr lang="vi-VN" sz="4800" b="0" i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sz="4800" b="0" i="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∈</m:t>
                        </m:r>
                        <m:r>
                          <a:rPr lang="vi-VN" sz="4800" b="0" i="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ℝ</m:t>
                        </m:r>
                        <m:r>
                          <a:rPr lang="vi-VN" sz="4800" b="0" i="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|2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sz="4800" b="0" i="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−1&gt;0</m:t>
                        </m:r>
                      </m:e>
                    </m:d>
                  </m:oMath>
                </a14:m>
                <a:r>
                  <a:rPr lang="vi-VN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. Tập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4800" b="0" i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A</m:t>
                    </m:r>
                    <m:r>
                      <a:rPr lang="vi-VN" sz="4800" b="0" i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∩</m:t>
                    </m:r>
                    <m:r>
                      <m:rPr>
                        <m:sty m:val="p"/>
                      </m:rPr>
                      <a:rPr lang="vi-VN" sz="4800" b="0" i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B</m:t>
                    </m:r>
                  </m:oMath>
                </a14:m>
                <a:r>
                  <a:rPr lang="vi-VN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là</a:t>
                </a:r>
                <a:endParaRPr lang="en-US" sz="4800" dirty="0">
                  <a:solidFill>
                    <a:prstClr val="black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258" y="3113631"/>
                <a:ext cx="21652940" cy="1067600"/>
              </a:xfrm>
              <a:prstGeom prst="rect">
                <a:avLst/>
              </a:prstGeom>
              <a:blipFill>
                <a:blip r:embed="rId4"/>
                <a:stretch>
                  <a:fillRect b="-29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512020" y="4765670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/>
                            </a:rPr>
                          </m:ctrlPr>
                        </m:dPr>
                        <m:e>
                          <m:r>
                            <a:rPr lang="en-US" sz="4800" b="0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</a:rPr>
                            <m:t>−</m:t>
                          </m:r>
                          <m:r>
                            <a:rPr lang="vi-VN" sz="4800" b="0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2</m:t>
                          </m:r>
                        </m:e>
                      </m:d>
                      <m:r>
                        <m:rPr>
                          <m:nor/>
                        </m:rPr>
                        <a:rPr lang="en-GB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2020" y="4765670"/>
                <a:ext cx="4388542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7669356" y="4761993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/>
                            </a:rPr>
                          </m:ctrlPr>
                        </m:dPr>
                        <m:e>
                          <m:r>
                            <a:rPr lang="vi-VN" sz="4800" b="0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−</m:t>
                          </m:r>
                          <m:r>
                            <a:rPr lang="vi-VN" sz="4800" b="0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2</m:t>
                          </m:r>
                          <m:r>
                            <a:rPr lang="vi-VN" sz="4800" b="0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;</m:t>
                          </m:r>
                          <m:r>
                            <a:rPr lang="vi-VN" sz="4800" b="0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2</m:t>
                          </m:r>
                        </m:e>
                      </m:d>
                      <m:r>
                        <m:rPr>
                          <m:nor/>
                        </m:rPr>
                        <a:rPr lang="en-GB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9356" y="4761993"/>
                <a:ext cx="4388542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824112" y="4851400"/>
                <a:ext cx="444710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/>
                            </a:rPr>
                          </m:ctrlPr>
                        </m:dPr>
                        <m:e>
                          <m:r>
                            <a:rPr lang="vi-VN" sz="4800" b="0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2</m:t>
                          </m:r>
                        </m:e>
                      </m:d>
                      <m:r>
                        <m:rPr>
                          <m:nor/>
                        </m:rPr>
                        <a:rPr lang="en-GB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4112" y="4851400"/>
                <a:ext cx="4447108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8037434" y="4851400"/>
                <a:ext cx="402346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vi-VN" sz="4800" b="0">
                          <a:solidFill>
                            <a:prstClr val="black"/>
                          </a:solidFill>
                          <a:latin typeface="Cambria Math"/>
                          <a:ea typeface="Calibri"/>
                          <a:cs typeface="Cambria Math"/>
                        </a:rPr>
                        <m:t>∅</m:t>
                      </m:r>
                      <m:r>
                        <m:rPr>
                          <m:nor/>
                        </m:rPr>
                        <a:rPr lang="en-GB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7434" y="4851400"/>
                <a:ext cx="4023461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89200"/>
            <a:chOff x="739068" y="1515168"/>
            <a:chExt cx="9473319" cy="989329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666962" cy="989329"/>
              <a:chOff x="739068" y="1515168"/>
              <a:chExt cx="8666962" cy="989329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673392"/>
                <a:ext cx="7273299" cy="831105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BÀI TẬP TRẮC NGHIỆM</a:t>
                </a:r>
              </a:p>
            </p:txBody>
          </p:sp>
        </p:grpSp>
      </p:grpSp>
      <p:sp>
        <p:nvSpPr>
          <p:cNvPr id="57" name="Oval 56"/>
          <p:cNvSpPr/>
          <p:nvPr/>
        </p:nvSpPr>
        <p:spPr>
          <a:xfrm>
            <a:off x="14047845" y="4845460"/>
            <a:ext cx="848881" cy="91109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205338" y="8201035"/>
                <a:ext cx="21426062" cy="8737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nl-NL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𝐴</m:t>
                    </m:r>
                    <m:r>
                      <a:rPr lang="en-US" sz="48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8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−2;2</m:t>
                        </m:r>
                      </m:e>
                    </m:d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dễ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thấy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2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thoả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mãn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2</m:t>
                    </m:r>
                    <m:r>
                      <a:rPr lang="en-US" sz="48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en-US" sz="48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−1&gt;0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𝐴</m:t>
                    </m:r>
                    <m:r>
                      <a:rPr lang="en-US" sz="4800" b="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∩</m:t>
                    </m:r>
                    <m:r>
                      <a:rPr lang="en-US" sz="4800" b="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𝐵</m:t>
                    </m:r>
                    <m:r>
                      <a:rPr lang="en-US" sz="4800" b="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8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338" y="8201035"/>
                <a:ext cx="21426062" cy="873701"/>
              </a:xfrm>
              <a:prstGeom prst="rect">
                <a:avLst/>
              </a:prstGeom>
              <a:blipFill>
                <a:blip r:embed="rId9"/>
                <a:stretch>
                  <a:fillRect t="-10417" b="-36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8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7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338" y="6941406"/>
            <a:ext cx="22132810" cy="3356796"/>
            <a:chOff x="1205494" y="6941416"/>
            <a:chExt cx="22135691" cy="3357232"/>
          </a:xfrm>
        </p:grpSpPr>
        <p:sp>
          <p:nvSpPr>
            <p:cNvPr id="125" name="Rounded Rectangle 124"/>
            <p:cNvSpPr/>
            <p:nvPr/>
          </p:nvSpPr>
          <p:spPr>
            <a:xfrm>
              <a:off x="1205494" y="7421390"/>
              <a:ext cx="22135691" cy="287725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8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8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955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5716749" y="9051704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16749" y="9051704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2334663" y="3542700"/>
                <a:ext cx="16127233" cy="10581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28600" lvl="0" indent="-228600" algn="just">
                  <a:lnSpc>
                    <a:spcPct val="150000"/>
                  </a:lnSpc>
                </a:pPr>
                <a:r>
                  <a:rPr lang="vi-VN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4800" b="0" i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A</m:t>
                    </m:r>
                    <m:r>
                      <a:rPr lang="vi-VN" sz="4800" b="0" i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</a:rPr>
                        </m:ctrlPr>
                      </m:dPr>
                      <m:e>
                        <m:r>
                          <a:rPr lang="vi-VN" sz="4800" b="0" i="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−1;3;5;7;8</m:t>
                        </m:r>
                      </m:e>
                    </m:d>
                    <m:r>
                      <a:rPr lang="vi-VN" sz="4800" b="0" i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,</m:t>
                    </m:r>
                    <m:r>
                      <m:rPr>
                        <m:sty m:val="p"/>
                      </m:rPr>
                      <a:rPr lang="vi-VN" sz="4800" b="0" i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B</m:t>
                    </m:r>
                    <m:r>
                      <a:rPr lang="vi-VN" sz="4800" b="0" i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</a:rPr>
                        </m:ctrlPr>
                      </m:dPr>
                      <m:e>
                        <m:r>
                          <a:rPr lang="vi-VN" sz="4800" b="0" i="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1;3;4;5</m:t>
                        </m:r>
                      </m:e>
                    </m:d>
                  </m:oMath>
                </a14:m>
                <a:r>
                  <a:rPr lang="vi-VN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. Tập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4800" b="0" i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B</m:t>
                    </m:r>
                    <m:r>
                      <a:rPr lang="vi-VN" sz="4800" b="0" i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\</m:t>
                    </m:r>
                    <m:r>
                      <m:rPr>
                        <m:sty m:val="p"/>
                      </m:rPr>
                      <a:rPr lang="vi-VN" sz="4800" b="0" i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A</m:t>
                    </m:r>
                  </m:oMath>
                </a14:m>
                <a:r>
                  <a:rPr lang="vi-VN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là</a:t>
                </a:r>
                <a:endParaRPr lang="en-US" sz="4800" dirty="0">
                  <a:solidFill>
                    <a:prstClr val="black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4663" y="3542700"/>
                <a:ext cx="16127233" cy="1058175"/>
              </a:xfrm>
              <a:prstGeom prst="rect">
                <a:avLst/>
              </a:prstGeom>
              <a:blipFill>
                <a:blip r:embed="rId4"/>
                <a:stretch>
                  <a:fillRect l="-1738" b="-30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249998" y="5223658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/>
                            </a:rPr>
                          </m:ctrlPr>
                        </m:dPr>
                        <m:e>
                          <m:r>
                            <a:rPr lang="vi-VN" sz="4800" b="0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3</m:t>
                          </m:r>
                          <m:r>
                            <a:rPr lang="vi-VN" sz="4800" b="0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;</m:t>
                          </m:r>
                          <m:r>
                            <a:rPr lang="vi-VN" sz="4800" b="0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5</m:t>
                          </m:r>
                        </m:e>
                      </m:d>
                      <m:r>
                        <m:rPr>
                          <m:nor/>
                        </m:rPr>
                        <a:rPr lang="en-GB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9998" y="5223658"/>
                <a:ext cx="4388542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8159621" y="5223658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/>
                            </a:rPr>
                          </m:ctrlPr>
                        </m:dPr>
                        <m:e>
                          <m:r>
                            <a:rPr lang="vi-VN" sz="4800" b="0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1</m:t>
                          </m:r>
                          <m:r>
                            <a:rPr lang="vi-VN" sz="4800" b="0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;</m:t>
                          </m:r>
                          <m:r>
                            <a:rPr lang="vi-VN" sz="4800" b="0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4</m:t>
                          </m:r>
                        </m:e>
                      </m:d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9621" y="5223658"/>
                <a:ext cx="4388542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3069244" y="5223658"/>
                <a:ext cx="704755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800" b="1" spc="-150" smtClean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vi-VN" sz="4800" b="1" i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</a:rPr>
                        </m:ctrlPr>
                      </m:dPr>
                      <m:e>
                        <m:r>
                          <a:rPr lang="vi-VN" sz="4800" b="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−</m:t>
                        </m:r>
                        <m:r>
                          <a:rPr lang="vi-VN" sz="4800" b="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  <m:r>
                          <a:rPr lang="vi-VN" sz="4800" b="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a:rPr lang="vi-VN" sz="4800" b="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  <m:r>
                          <a:rPr lang="vi-VN" sz="4800" b="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a:rPr lang="vi-VN" sz="4800" b="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  <m:r>
                          <a:rPr lang="vi-VN" sz="4800" b="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a:rPr lang="vi-VN" sz="4800" b="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4</m:t>
                        </m:r>
                        <m:r>
                          <a:rPr lang="vi-VN" sz="4800" b="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a:rPr lang="vi-VN" sz="4800" b="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5</m:t>
                        </m:r>
                        <m:r>
                          <a:rPr lang="vi-VN" sz="4800" b="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a:rPr lang="vi-VN" sz="4800" b="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7</m:t>
                        </m:r>
                        <m:r>
                          <a:rPr lang="vi-VN" sz="4800" b="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a:rPr lang="vi-VN" sz="4800" b="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8</m:t>
                        </m:r>
                      </m:e>
                    </m:d>
                  </m:oMath>
                </a14:m>
                <a:r>
                  <a:rPr lang="en-GB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9244" y="5223658"/>
                <a:ext cx="7047556" cy="830997"/>
              </a:xfrm>
              <a:prstGeom prst="rect">
                <a:avLst/>
              </a:prstGeom>
              <a:blipFill>
                <a:blip r:embed="rId7"/>
                <a:stretch>
                  <a:fillRect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9108356" y="5268454"/>
                <a:ext cx="402346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∅</m:t>
                      </m:r>
                      <m:r>
                        <m:rPr>
                          <m:nor/>
                        </m:rPr>
                        <a:rPr lang="en-GB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08356" y="5268454"/>
                <a:ext cx="4023461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89200"/>
            <a:chOff x="739068" y="1515168"/>
            <a:chExt cx="9473319" cy="989329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666962" cy="989329"/>
              <a:chOff x="739068" y="1515168"/>
              <a:chExt cx="8666962" cy="989329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673392"/>
                <a:ext cx="7273299" cy="831105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/>
              <p:nvPr/>
            </p:nvSpPr>
            <p:spPr>
              <a:xfrm>
                <a:off x="3441500" y="8636207"/>
                <a:ext cx="11289370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vi-VN" sz="4800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𝐵</m:t>
                    </m:r>
                    <m:r>
                      <a:rPr lang="vi-VN" sz="480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\</m:t>
                    </m:r>
                    <m:r>
                      <a:rPr lang="vi-VN" sz="4800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𝐴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</a:rPr>
                        </m:ctrlPr>
                      </m:dPr>
                      <m:e>
                        <m:r>
                          <a:rPr lang="vi-VN" sz="480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  <m:r>
                          <a:rPr lang="vi-VN" sz="480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a:rPr lang="vi-VN" sz="480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4</m:t>
                        </m:r>
                      </m:e>
                    </m:d>
                    <m:r>
                      <a:rPr lang="en-US" sz="4800" i="1" spc="-15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endParaRPr lang="en-US" sz="4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1500" y="8636207"/>
                <a:ext cx="11289370" cy="1569660"/>
              </a:xfrm>
              <a:prstGeom prst="rect">
                <a:avLst/>
              </a:prstGeom>
              <a:blipFill>
                <a:blip r:embed="rId9"/>
                <a:stretch>
                  <a:fillRect l="-2485" t="-8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8734399" y="5100927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7457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1" grpId="0"/>
      <p:bldP spid="5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338" y="6941406"/>
            <a:ext cx="22132810" cy="3356796"/>
            <a:chOff x="1205494" y="6941416"/>
            <a:chExt cx="22135691" cy="3357232"/>
          </a:xfrm>
        </p:grpSpPr>
        <p:sp>
          <p:nvSpPr>
            <p:cNvPr id="125" name="Rounded Rectangle 124"/>
            <p:cNvSpPr/>
            <p:nvPr/>
          </p:nvSpPr>
          <p:spPr>
            <a:xfrm>
              <a:off x="1205494" y="7421390"/>
              <a:ext cx="22135691" cy="287725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8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8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955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800" b="1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48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4.</a:t>
                </a:r>
                <a:endPara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9856501" y="9204370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6501" y="9204370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2334663" y="3542700"/>
                <a:ext cx="21003485" cy="8737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lvl="0" indent="-571500"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800" b="0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𝐴</m:t>
                    </m:r>
                    <m:r>
                      <a:rPr lang="en-US" sz="4800" b="0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4800" b="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1;4;7;8</m:t>
                        </m:r>
                      </m:e>
                    </m:d>
                    <m:r>
                      <a:rPr lang="en-US" sz="4800" b="0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,</m:t>
                    </m:r>
                    <m:r>
                      <a:rPr lang="en-US" sz="4800" b="0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𝐵</m:t>
                    </m:r>
                    <m:r>
                      <a:rPr lang="en-US" sz="4800" b="0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4800" b="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5;7;8;9;10</m:t>
                        </m:r>
                      </m:e>
                    </m:d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tử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800" b="0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𝐴</m:t>
                    </m:r>
                    <m:r>
                      <a:rPr lang="en-US" sz="48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∪</m:t>
                    </m:r>
                    <m:r>
                      <a:rPr lang="en-US" sz="4800" b="0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𝐵</m:t>
                    </m:r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là</a:t>
                </a: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4663" y="3542700"/>
                <a:ext cx="21003485" cy="873701"/>
              </a:xfrm>
              <a:prstGeom prst="rect">
                <a:avLst/>
              </a:prstGeom>
              <a:blipFill>
                <a:blip r:embed="rId4"/>
                <a:stretch>
                  <a:fillRect l="-1335" t="-10490" b="-37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249998" y="5223658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 </m:t>
                      </m:r>
                      <m:r>
                        <a:rPr lang="en-US" sz="4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/>
                        </a:rPr>
                        <m:t>8</m:t>
                      </m:r>
                      <m:r>
                        <a:rPr lang="en-US" sz="4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9998" y="5223658"/>
                <a:ext cx="4388542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7612681" y="5202898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/>
                        </a:rPr>
                        <m:t>9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2681" y="5202898"/>
                <a:ext cx="4388542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4196488" y="5202425"/>
                <a:ext cx="704755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800" b="1" spc="-150" smtClean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vi-VN" sz="4800" b="1" i="1" dirty="0" smtClean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/>
                      </a:rPr>
                      <m:t>7</m:t>
                    </m:r>
                  </m:oMath>
                </a14:m>
                <a:r>
                  <a:rPr lang="en-GB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6488" y="5202425"/>
                <a:ext cx="7047556" cy="830997"/>
              </a:xfrm>
              <a:prstGeom prst="rect">
                <a:avLst/>
              </a:prstGeom>
              <a:blipFill>
                <a:blip r:embed="rId7"/>
                <a:stretch>
                  <a:fillRect t="-1605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7161360" y="5147054"/>
                <a:ext cx="402346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6</m:t>
                      </m:r>
                      <m:r>
                        <m:rPr>
                          <m:nor/>
                        </m:rPr>
                        <a:rPr lang="en-GB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61360" y="5147054"/>
                <a:ext cx="4023461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89200"/>
            <a:chOff x="739068" y="1515168"/>
            <a:chExt cx="9473319" cy="989329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666962" cy="989329"/>
              <a:chOff x="739068" y="1515168"/>
              <a:chExt cx="8666962" cy="989329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673392"/>
                <a:ext cx="7273299" cy="831105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/>
              <p:nvPr/>
            </p:nvSpPr>
            <p:spPr>
              <a:xfrm>
                <a:off x="1908437" y="8121012"/>
                <a:ext cx="21151728" cy="17830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nl-NL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Có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𝐴</m:t>
                    </m:r>
                    <m:r>
                      <a:rPr lang="en-US" sz="4800" b="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∪</m:t>
                    </m:r>
                    <m:r>
                      <a:rPr lang="en-US" sz="4800" b="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𝐵</m:t>
                    </m:r>
                    <m:r>
                      <a:rPr lang="en-US" sz="4800" b="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8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1;4;5;7;8;9;10</m:t>
                        </m:r>
                      </m:e>
                    </m:d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. Do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tử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𝐴</m:t>
                    </m:r>
                    <m:r>
                      <a:rPr lang="en-US" sz="4800" b="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∪</m:t>
                    </m:r>
                    <m:r>
                      <a:rPr lang="en-US" sz="4800" b="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𝐵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7.</a:t>
                </a:r>
              </a:p>
              <a:p>
                <a:endParaRPr lang="en-US" sz="4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8437" y="8121012"/>
                <a:ext cx="21151728" cy="1783052"/>
              </a:xfrm>
              <a:prstGeom prst="rect">
                <a:avLst/>
              </a:prstGeom>
              <a:blipFill>
                <a:blip r:embed="rId9"/>
                <a:stretch>
                  <a:fillRect t="-5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13909732" y="5026275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77548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1" grpId="0"/>
      <p:bldP spid="5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832560" y="8354831"/>
            <a:ext cx="22132810" cy="3810029"/>
            <a:chOff x="1205494" y="6941416"/>
            <a:chExt cx="22135691" cy="2735859"/>
          </a:xfrm>
        </p:grpSpPr>
        <p:sp>
          <p:nvSpPr>
            <p:cNvPr id="125" name="Rounded Rectangle 124"/>
            <p:cNvSpPr/>
            <p:nvPr/>
          </p:nvSpPr>
          <p:spPr>
            <a:xfrm>
              <a:off x="1205494" y="7421390"/>
              <a:ext cx="22135691" cy="225588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788783"/>
              <a:chOff x="1205494" y="6941416"/>
              <a:chExt cx="3493741" cy="788783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5967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514600"/>
            <a:ext cx="23391942" cy="4946093"/>
            <a:chOff x="992187" y="2564544"/>
            <a:chExt cx="22353091" cy="494673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22488"/>
              <a:ext cx="22200057" cy="4888793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8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8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955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800" b="1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48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5.</a:t>
                </a:r>
                <a:endPara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9243278" y="10918364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43278" y="10918364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111376" y="3246521"/>
                <a:ext cx="22661566" cy="32835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28600" lvl="0" indent="-228600" algn="just">
                  <a:lnSpc>
                    <a:spcPct val="150000"/>
                  </a:lnSpc>
                </a:pPr>
                <a:r>
                  <a:rPr lang="nl-NL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Một lớp học có </a:t>
                </a:r>
                <a14:m>
                  <m:oMath xmlns:m="http://schemas.openxmlformats.org/officeDocument/2006/math">
                    <m:r>
                      <a:rPr lang="nl-NL" sz="4800" b="0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16</m:t>
                    </m:r>
                  </m:oMath>
                </a14:m>
                <a:r>
                  <a:rPr lang="nl-NL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học sinh học giỏi môn Toán; </a:t>
                </a:r>
                <a14:m>
                  <m:oMath xmlns:m="http://schemas.openxmlformats.org/officeDocument/2006/math">
                    <m:r>
                      <a:rPr lang="nl-NL" sz="4800" b="0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12</m:t>
                    </m:r>
                  </m:oMath>
                </a14:m>
                <a:r>
                  <a:rPr lang="nl-NL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học sinh học giỏi môn Văn; </a:t>
                </a:r>
                <a14:m>
                  <m:oMath xmlns:m="http://schemas.openxmlformats.org/officeDocument/2006/math">
                    <m:r>
                      <a:rPr lang="nl-NL" sz="4800" b="0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8</m:t>
                    </m:r>
                  </m:oMath>
                </a14:m>
                <a:r>
                  <a:rPr lang="nl-NL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học sinh vừa học giỏi môn Toán và Văn; </a:t>
                </a:r>
                <a14:m>
                  <m:oMath xmlns:m="http://schemas.openxmlformats.org/officeDocument/2006/math">
                    <m:r>
                      <a:rPr lang="nl-NL" sz="4800" b="0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19</m:t>
                    </m:r>
                  </m:oMath>
                </a14:m>
                <a:r>
                  <a:rPr lang="nl-NL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học sinh không học giỏi một trong hai môn Toán và Văn. Hỏi lớp học có bao nhiêu học sinh?</a:t>
                </a:r>
                <a:endParaRPr lang="en-US" sz="4800" dirty="0">
                  <a:solidFill>
                    <a:prstClr val="black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376" y="3246521"/>
                <a:ext cx="22661566" cy="3283591"/>
              </a:xfrm>
              <a:prstGeom prst="rect">
                <a:avLst/>
              </a:prstGeom>
              <a:blipFill>
                <a:blip r:embed="rId4"/>
                <a:stretch>
                  <a:fillRect l="-1210" r="-1210" b="-9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84734" y="6350234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 </m:t>
                      </m:r>
                      <m:r>
                        <a:rPr lang="en-US" sz="4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/>
                        </a:rPr>
                        <m:t>3</m:t>
                      </m:r>
                      <m:r>
                        <a:rPr lang="en-US" sz="4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/>
                        </a:rPr>
                        <m:t>9</m:t>
                      </m:r>
                      <m:r>
                        <m:rPr>
                          <m:nor/>
                        </m:rPr>
                        <a:rPr lang="en-GB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734" y="6350234"/>
                <a:ext cx="4388542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7729637" y="6330980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/>
                        </a:rPr>
                        <m:t>5</m:t>
                      </m:r>
                      <m:r>
                        <a:rPr lang="en-US" sz="4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/>
                        </a:rPr>
                        <m:t>4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9637" y="6330980"/>
                <a:ext cx="4388542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4079789" y="6340534"/>
                <a:ext cx="704755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800" b="1" spc="-150" smtClean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vi-VN" sz="4800" b="1" i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GB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31.</a:t>
                </a: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79789" y="6340534"/>
                <a:ext cx="7047556" cy="830997"/>
              </a:xfrm>
              <a:prstGeom prst="rect">
                <a:avLst/>
              </a:prstGeom>
              <a:blipFill>
                <a:blip r:embed="rId7"/>
                <a:stretch>
                  <a:fillRect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8449174" y="6379471"/>
                <a:ext cx="402346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47</m:t>
                      </m:r>
                      <m:r>
                        <m:rPr>
                          <m:nor/>
                        </m:rPr>
                        <a:rPr lang="en-GB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49174" y="6379471"/>
                <a:ext cx="4023461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89200"/>
            <a:chOff x="739068" y="1515168"/>
            <a:chExt cx="9473319" cy="989329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666962" cy="989329"/>
              <a:chOff x="739068" y="1515168"/>
              <a:chExt cx="8666962" cy="989329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673392"/>
                <a:ext cx="7273299" cy="831105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/>
              <p:nvPr/>
            </p:nvSpPr>
            <p:spPr>
              <a:xfrm>
                <a:off x="3950957" y="9764201"/>
                <a:ext cx="16542604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 học sinh trong lớp là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nl-NL" sz="4800" b="0" i="1">
                            <a:latin typeface="Cambria Math"/>
                            <a:ea typeface="Calibri"/>
                            <a:cs typeface="Times New Roman"/>
                          </a:rPr>
                          <m:t>16+12+19</m:t>
                        </m:r>
                      </m:e>
                    </m:d>
                    <m:r>
                      <a:rPr lang="nl-NL" sz="4800" b="0" i="1">
                        <a:latin typeface="Cambria Math"/>
                        <a:ea typeface="Calibri"/>
                        <a:cs typeface="Times New Roman"/>
                      </a:rPr>
                      <m:t>−8=39</m:t>
                    </m:r>
                  </m:oMath>
                </a14:m>
                <a:r>
                  <a:rPr lang="nl-NL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  <a:p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endParaRPr lang="en-US" sz="4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0957" y="9764201"/>
                <a:ext cx="16542604" cy="2308324"/>
              </a:xfrm>
              <a:prstGeom prst="rect">
                <a:avLst/>
              </a:prstGeom>
              <a:blipFill>
                <a:blip r:embed="rId9"/>
                <a:stretch>
                  <a:fillRect l="-1658" t="-5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2626352" y="6300341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04412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1" grpId="0"/>
      <p:bldP spid="5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09600" y="990600"/>
            <a:ext cx="22783800" cy="4450661"/>
            <a:chOff x="992187" y="2564544"/>
            <a:chExt cx="21771957" cy="3312720"/>
          </a:xfrm>
        </p:grpSpPr>
        <p:sp>
          <p:nvSpPr>
            <p:cNvPr id="15" name="Rounded Rectangle 14"/>
            <p:cNvSpPr/>
            <p:nvPr/>
          </p:nvSpPr>
          <p:spPr bwMode="auto">
            <a:xfrm>
              <a:off x="1145221" y="2666999"/>
              <a:ext cx="21618923" cy="3210265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992187" y="2564544"/>
              <a:ext cx="3632652" cy="1023459"/>
              <a:chOff x="534987" y="1647866"/>
              <a:chExt cx="4880242" cy="1176337"/>
            </a:xfrm>
          </p:grpSpPr>
          <p:sp>
            <p:nvSpPr>
              <p:cNvPr id="1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8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Pentagon 17"/>
              <p:cNvSpPr/>
              <p:nvPr/>
            </p:nvSpPr>
            <p:spPr bwMode="auto">
              <a:xfrm>
                <a:off x="534987" y="1647866"/>
                <a:ext cx="4044461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8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22" name="Freeform 2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" name="Freeform 2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" name="Freeform 2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" name="Rectangle 2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" name="Rectangle 2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" name="Rectangle 2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9" name="Rectangle 28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0" name="Chevron 1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TextBox 13"/>
              <p:cNvSpPr txBox="1">
                <a:spLocks noChangeArrowheads="1"/>
              </p:cNvSpPr>
              <p:nvPr/>
            </p:nvSpPr>
            <p:spPr bwMode="auto">
              <a:xfrm>
                <a:off x="1370767" y="1733497"/>
                <a:ext cx="4044462" cy="7109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800" b="1" dirty="0">
                    <a:solidFill>
                      <a:srgbClr val="00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 DỤ 1.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096481" y="1752499"/>
                <a:ext cx="13758703" cy="30469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4800" b="1" u="sng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8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1;3;4;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5</m:t>
                        </m:r>
                        <m:r>
                          <a:rPr lang="en-US" sz="48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;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7;8</m:t>
                        </m:r>
                      </m:e>
                    </m:d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B</m:t>
                    </m:r>
                    <m:r>
                      <a:rPr lang="en-US" sz="4800" b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8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1;2;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4</m:t>
                        </m:r>
                        <m:r>
                          <a:rPr lang="en-US" sz="48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;6;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7</m:t>
                        </m:r>
                      </m:e>
                    </m:d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742950" indent="-742950">
                  <a:buAutoNum type="alphaLcParenR"/>
                </a:pP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chứa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B.</a:t>
                </a:r>
              </a:p>
              <a:p>
                <a:pPr marL="742950" indent="-742950">
                  <a:buFontTx/>
                  <a:buAutoNum type="alphaLcParenR"/>
                </a:pP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chứa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tất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cả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B.  </a:t>
                </a: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481" y="1752499"/>
                <a:ext cx="13758703" cy="3046988"/>
              </a:xfrm>
              <a:prstGeom prst="rect">
                <a:avLst/>
              </a:prstGeom>
              <a:blipFill>
                <a:blip r:embed="rId3"/>
                <a:stretch>
                  <a:fillRect l="-2038" r="-1019" b="-9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/>
          <p:cNvGrpSpPr/>
          <p:nvPr/>
        </p:nvGrpSpPr>
        <p:grpSpPr>
          <a:xfrm>
            <a:off x="523855" y="5706198"/>
            <a:ext cx="22107545" cy="6881862"/>
            <a:chOff x="1205494" y="6941416"/>
            <a:chExt cx="19774075" cy="7803020"/>
          </a:xfrm>
        </p:grpSpPr>
        <p:sp>
          <p:nvSpPr>
            <p:cNvPr id="36" name="Rounded Rectangle 35"/>
            <p:cNvSpPr/>
            <p:nvPr/>
          </p:nvSpPr>
          <p:spPr>
            <a:xfrm>
              <a:off x="1247354" y="7178073"/>
              <a:ext cx="19732215" cy="756636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1205494" y="6941416"/>
              <a:ext cx="3493741" cy="942228"/>
              <a:chOff x="1205494" y="6941416"/>
              <a:chExt cx="3493741" cy="942228"/>
            </a:xfrm>
          </p:grpSpPr>
          <p:sp>
            <p:nvSpPr>
              <p:cNvPr id="38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2057667" y="6941416"/>
                <a:ext cx="2641568" cy="942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Round Diagonal Corner Rectangle 39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762000" y="5791200"/>
                <a:ext cx="3876959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4800" b="1" u="sng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742950" indent="-742950">
                  <a:buFontTx/>
                  <a:buAutoNum type="alphaLcParenR"/>
                </a:pP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1;4;7</m:t>
                        </m:r>
                      </m:e>
                    </m:d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5791200"/>
                <a:ext cx="3876959" cy="1569660"/>
              </a:xfrm>
              <a:prstGeom prst="rect">
                <a:avLst/>
              </a:prstGeom>
              <a:blipFill>
                <a:blip r:embed="rId4"/>
                <a:stretch>
                  <a:fillRect l="-6447" r="-6132" b="-2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820781" y="7659262"/>
                <a:ext cx="685694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b) D=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1;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2;3;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4;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5;6;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7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;8</m:t>
                        </m:r>
                      </m:e>
                    </m:d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781" y="7659262"/>
                <a:ext cx="6856942" cy="830997"/>
              </a:xfrm>
              <a:prstGeom prst="rect">
                <a:avLst/>
              </a:prstGeom>
              <a:blipFill>
                <a:blip r:embed="rId5"/>
                <a:stretch>
                  <a:fillRect l="-4093" t="-16058" r="-3025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/>
          <p:cNvSpPr txBox="1"/>
          <p:nvPr/>
        </p:nvSpPr>
        <p:spPr>
          <a:xfrm>
            <a:off x="5085689" y="6619915"/>
            <a:ext cx="144348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Tập hợp C được gọi là giao của hai tập hợp A và B.</a:t>
            </a:r>
            <a:endParaRPr lang="en-US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561965" y="7634988"/>
            <a:ext cx="143675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Tập hợp D được gọi là hợp của hai tập hợp A và B.</a:t>
            </a:r>
            <a:endParaRPr lang="en-US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Text Box 31"/>
          <p:cNvSpPr txBox="1">
            <a:spLocks noChangeArrowheads="1"/>
          </p:cNvSpPr>
          <p:nvPr/>
        </p:nvSpPr>
        <p:spPr bwMode="auto">
          <a:xfrm>
            <a:off x="16779680" y="1591422"/>
            <a:ext cx="53456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n-US" alt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8" name="Group 8"/>
          <p:cNvGrpSpPr>
            <a:grpSpLocks/>
          </p:cNvGrpSpPr>
          <p:nvPr/>
        </p:nvGrpSpPr>
        <p:grpSpPr bwMode="auto">
          <a:xfrm>
            <a:off x="9957544" y="8248692"/>
            <a:ext cx="2574025" cy="3967232"/>
            <a:chOff x="480" y="2112"/>
            <a:chExt cx="1021" cy="1491"/>
          </a:xfrm>
          <a:solidFill>
            <a:schemeClr val="bg2">
              <a:lumMod val="90000"/>
            </a:schemeClr>
          </a:solidFill>
        </p:grpSpPr>
        <p:sp>
          <p:nvSpPr>
            <p:cNvPr id="159" name="Oval 9"/>
            <p:cNvSpPr>
              <a:spLocks noChangeArrowheads="1"/>
            </p:cNvSpPr>
            <p:nvPr/>
          </p:nvSpPr>
          <p:spPr bwMode="auto">
            <a:xfrm rot="1760425">
              <a:off x="480" y="2112"/>
              <a:ext cx="1021" cy="1491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300"/>
                </a:spcBef>
                <a:buClr>
                  <a:srgbClr val="A04DA3"/>
                </a:buClr>
                <a:buFont typeface="Georgia" panose="02040502050405020303" pitchFamily="18" charset="0"/>
                <a:buChar char="•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ts val="300"/>
                </a:spcBef>
                <a:buClr>
                  <a:schemeClr val="accent2"/>
                </a:buClr>
                <a:buFont typeface="Georgia" panose="02040502050405020303" pitchFamily="18" charset="0"/>
                <a:buChar char="▫"/>
                <a:defRPr sz="2600">
                  <a:solidFill>
                    <a:schemeClr val="accent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ts val="3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accent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ts val="3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200">
                  <a:solidFill>
                    <a:schemeClr val="accent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ts val="300"/>
                </a:spcBef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vi-VN" alt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0" name="Text Box 10"/>
            <p:cNvSpPr txBox="1">
              <a:spLocks noChangeArrowheads="1"/>
            </p:cNvSpPr>
            <p:nvPr/>
          </p:nvSpPr>
          <p:spPr bwMode="auto">
            <a:xfrm>
              <a:off x="528" y="2832"/>
              <a:ext cx="432" cy="31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ts val="300"/>
                </a:spcBef>
                <a:buClr>
                  <a:srgbClr val="A04DA3"/>
                </a:buClr>
                <a:buFont typeface="Georgia" panose="02040502050405020303" pitchFamily="18" charset="0"/>
                <a:buChar char="•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ts val="300"/>
                </a:spcBef>
                <a:buClr>
                  <a:schemeClr val="accent2"/>
                </a:buClr>
                <a:buFont typeface="Georgia" panose="02040502050405020303" pitchFamily="18" charset="0"/>
                <a:buChar char="▫"/>
                <a:defRPr sz="2600">
                  <a:solidFill>
                    <a:schemeClr val="accent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ts val="3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accent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ts val="3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200">
                  <a:solidFill>
                    <a:schemeClr val="accent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ts val="300"/>
                </a:spcBef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4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162" name="Group 11"/>
          <p:cNvGrpSpPr>
            <a:grpSpLocks/>
          </p:cNvGrpSpPr>
          <p:nvPr/>
        </p:nvGrpSpPr>
        <p:grpSpPr bwMode="auto">
          <a:xfrm rot="21429532">
            <a:off x="10967128" y="8607267"/>
            <a:ext cx="3042068" cy="4110787"/>
            <a:chOff x="911" y="2215"/>
            <a:chExt cx="1148" cy="1536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73" name="Oval 12"/>
            <p:cNvSpPr>
              <a:spLocks noChangeArrowheads="1"/>
            </p:cNvSpPr>
            <p:nvPr/>
          </p:nvSpPr>
          <p:spPr bwMode="auto">
            <a:xfrm rot="2041260">
              <a:off x="911" y="2215"/>
              <a:ext cx="1104" cy="153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300"/>
                </a:spcBef>
                <a:buClr>
                  <a:srgbClr val="A04DA3"/>
                </a:buClr>
                <a:buFont typeface="Georgia" panose="02040502050405020303" pitchFamily="18" charset="0"/>
                <a:buChar char="•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ts val="300"/>
                </a:spcBef>
                <a:buClr>
                  <a:schemeClr val="accent2"/>
                </a:buClr>
                <a:buFont typeface="Georgia" panose="02040502050405020303" pitchFamily="18" charset="0"/>
                <a:buChar char="▫"/>
                <a:defRPr sz="2600">
                  <a:solidFill>
                    <a:schemeClr val="accent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ts val="3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accent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ts val="3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200">
                  <a:solidFill>
                    <a:schemeClr val="accent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ts val="300"/>
                </a:spcBef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vi-VN" alt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" name="Text Box 13"/>
            <p:cNvSpPr txBox="1">
              <a:spLocks noChangeArrowheads="1"/>
            </p:cNvSpPr>
            <p:nvPr/>
          </p:nvSpPr>
          <p:spPr bwMode="auto">
            <a:xfrm>
              <a:off x="1723" y="2660"/>
              <a:ext cx="336" cy="31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ts val="300"/>
                </a:spcBef>
                <a:buClr>
                  <a:srgbClr val="A04DA3"/>
                </a:buClr>
                <a:buFont typeface="Georgia" panose="02040502050405020303" pitchFamily="18" charset="0"/>
                <a:buChar char="•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ts val="300"/>
                </a:spcBef>
                <a:buClr>
                  <a:schemeClr val="accent2"/>
                </a:buClr>
                <a:buFont typeface="Georgia" panose="02040502050405020303" pitchFamily="18" charset="0"/>
                <a:buChar char="▫"/>
                <a:defRPr sz="2600">
                  <a:solidFill>
                    <a:schemeClr val="accent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ts val="3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accent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ts val="3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200">
                  <a:solidFill>
                    <a:schemeClr val="accent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ts val="300"/>
                </a:spcBef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4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pic>
        <p:nvPicPr>
          <p:cNvPr id="163" name="Picture 1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3222">
            <a:off x="10690701" y="8361470"/>
            <a:ext cx="2527990" cy="4231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" name="Text Box 15"/>
          <p:cNvSpPr txBox="1">
            <a:spLocks noChangeArrowheads="1"/>
          </p:cNvSpPr>
          <p:nvPr/>
        </p:nvSpPr>
        <p:spPr bwMode="auto">
          <a:xfrm>
            <a:off x="10205750" y="9236662"/>
            <a:ext cx="76316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65" name="Text Box 16"/>
          <p:cNvSpPr txBox="1">
            <a:spLocks noChangeArrowheads="1"/>
          </p:cNvSpPr>
          <p:nvPr/>
        </p:nvSpPr>
        <p:spPr bwMode="auto">
          <a:xfrm>
            <a:off x="11096112" y="8594351"/>
            <a:ext cx="63597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66" name="Text Box 17"/>
          <p:cNvSpPr txBox="1">
            <a:spLocks noChangeArrowheads="1"/>
          </p:cNvSpPr>
          <p:nvPr/>
        </p:nvSpPr>
        <p:spPr bwMode="auto">
          <a:xfrm>
            <a:off x="10078556" y="10906669"/>
            <a:ext cx="50877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67" name="Text Box 20"/>
          <p:cNvSpPr txBox="1">
            <a:spLocks noChangeArrowheads="1"/>
          </p:cNvSpPr>
          <p:nvPr/>
        </p:nvSpPr>
        <p:spPr bwMode="auto">
          <a:xfrm>
            <a:off x="11604890" y="9493586"/>
            <a:ext cx="63597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68" name="Text Box 21"/>
          <p:cNvSpPr txBox="1">
            <a:spLocks noChangeArrowheads="1"/>
          </p:cNvSpPr>
          <p:nvPr/>
        </p:nvSpPr>
        <p:spPr bwMode="auto">
          <a:xfrm>
            <a:off x="11350501" y="10392820"/>
            <a:ext cx="50877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69" name="Text Box 22"/>
          <p:cNvSpPr txBox="1">
            <a:spLocks noChangeArrowheads="1"/>
          </p:cNvSpPr>
          <p:nvPr/>
        </p:nvSpPr>
        <p:spPr bwMode="auto">
          <a:xfrm>
            <a:off x="12240862" y="9493586"/>
            <a:ext cx="38158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70" name="Text Box 23"/>
          <p:cNvSpPr txBox="1">
            <a:spLocks noChangeArrowheads="1"/>
          </p:cNvSpPr>
          <p:nvPr/>
        </p:nvSpPr>
        <p:spPr bwMode="auto">
          <a:xfrm>
            <a:off x="12113667" y="11548979"/>
            <a:ext cx="63597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71" name="Text Box 24"/>
          <p:cNvSpPr txBox="1">
            <a:spLocks noChangeArrowheads="1"/>
          </p:cNvSpPr>
          <p:nvPr/>
        </p:nvSpPr>
        <p:spPr bwMode="auto">
          <a:xfrm rot="352665">
            <a:off x="12749640" y="10778207"/>
            <a:ext cx="89036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72" name="Text Box 44"/>
          <p:cNvSpPr txBox="1">
            <a:spLocks noChangeArrowheads="1"/>
          </p:cNvSpPr>
          <p:nvPr/>
        </p:nvSpPr>
        <p:spPr bwMode="auto">
          <a:xfrm>
            <a:off x="11859279" y="10046951"/>
            <a:ext cx="50877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4935200" y="1250818"/>
            <a:ext cx="3277404" cy="4084307"/>
            <a:chOff x="16133648" y="2165553"/>
            <a:chExt cx="3277404" cy="4084307"/>
          </a:xfrm>
        </p:grpSpPr>
        <p:grpSp>
          <p:nvGrpSpPr>
            <p:cNvPr id="189" name="Group 8"/>
            <p:cNvGrpSpPr>
              <a:grpSpLocks/>
            </p:cNvGrpSpPr>
            <p:nvPr/>
          </p:nvGrpSpPr>
          <p:grpSpPr bwMode="auto">
            <a:xfrm>
              <a:off x="16133648" y="2165553"/>
              <a:ext cx="3277404" cy="4084307"/>
              <a:chOff x="480" y="2112"/>
              <a:chExt cx="1300" cy="1535"/>
            </a:xfrm>
            <a:solidFill>
              <a:schemeClr val="bg2">
                <a:lumMod val="90000"/>
              </a:schemeClr>
            </a:solidFill>
          </p:grpSpPr>
          <p:sp>
            <p:nvSpPr>
              <p:cNvPr id="190" name="Oval 9"/>
              <p:cNvSpPr>
                <a:spLocks noChangeArrowheads="1"/>
              </p:cNvSpPr>
              <p:nvPr/>
            </p:nvSpPr>
            <p:spPr bwMode="auto">
              <a:xfrm rot="1760425">
                <a:off x="480" y="2112"/>
                <a:ext cx="1021" cy="1491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ts val="300"/>
                  </a:spcBef>
                  <a:buClr>
                    <a:srgbClr val="A04DA3"/>
                  </a:buClr>
                  <a:buFont typeface="Georgia" panose="02040502050405020303" pitchFamily="18" charset="0"/>
                  <a:buChar char="•"/>
                  <a:defRPr sz="28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Georgia" panose="02040502050405020303" pitchFamily="18" charset="0"/>
                  <a:buChar char="▫"/>
                  <a:defRPr sz="2600">
                    <a:solidFill>
                      <a:schemeClr val="accent2"/>
                    </a:solidFill>
                    <a:latin typeface="Georgia" panose="02040502050405020303" pitchFamily="18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1"/>
                  </a:buClr>
                  <a:buFont typeface="Wingdings 2" panose="05020102010507070707" pitchFamily="18" charset="2"/>
                  <a:buChar char=""/>
                  <a:defRPr sz="2400">
                    <a:solidFill>
                      <a:schemeClr val="accent1"/>
                    </a:solidFill>
                    <a:latin typeface="Georgia" panose="02040502050405020303" pitchFamily="18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1"/>
                  </a:buClr>
                  <a:buFont typeface="Wingdings 2" panose="05020102010507070707" pitchFamily="18" charset="2"/>
                  <a:buChar char=""/>
                  <a:defRPr sz="2200">
                    <a:solidFill>
                      <a:schemeClr val="accent1"/>
                    </a:solidFill>
                    <a:latin typeface="Georgia" panose="02040502050405020303" pitchFamily="18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rgbClr val="A04DA3"/>
                  </a:buClr>
                  <a:buFont typeface="Georgia" panose="02040502050405020303" pitchFamily="18" charset="0"/>
                  <a:buChar char="▫"/>
                  <a:defRPr sz="2000">
                    <a:solidFill>
                      <a:srgbClr val="A04DA3"/>
                    </a:solidFill>
                    <a:latin typeface="Georgia" panose="02040502050405020303" pitchFamily="18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rgbClr val="A04DA3"/>
                  </a:buClr>
                  <a:buFont typeface="Georgia" panose="02040502050405020303" pitchFamily="18" charset="0"/>
                  <a:buChar char="▫"/>
                  <a:defRPr sz="2000">
                    <a:solidFill>
                      <a:srgbClr val="A04DA3"/>
                    </a:solidFill>
                    <a:latin typeface="Georgia" panose="02040502050405020303" pitchFamily="18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rgbClr val="A04DA3"/>
                  </a:buClr>
                  <a:buFont typeface="Georgia" panose="02040502050405020303" pitchFamily="18" charset="0"/>
                  <a:buChar char="▫"/>
                  <a:defRPr sz="2000">
                    <a:solidFill>
                      <a:srgbClr val="A04DA3"/>
                    </a:solidFill>
                    <a:latin typeface="Georgia" panose="02040502050405020303" pitchFamily="18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rgbClr val="A04DA3"/>
                  </a:buClr>
                  <a:buFont typeface="Georgia" panose="02040502050405020303" pitchFamily="18" charset="0"/>
                  <a:buChar char="▫"/>
                  <a:defRPr sz="2000">
                    <a:solidFill>
                      <a:srgbClr val="A04DA3"/>
                    </a:solidFill>
                    <a:latin typeface="Georgia" panose="02040502050405020303" pitchFamily="18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rgbClr val="A04DA3"/>
                  </a:buClr>
                  <a:buFont typeface="Georgia" panose="02040502050405020303" pitchFamily="18" charset="0"/>
                  <a:buChar char="▫"/>
                  <a:defRPr sz="2000">
                    <a:solidFill>
                      <a:srgbClr val="A04DA3"/>
                    </a:solidFill>
                    <a:latin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vi-VN" alt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1" name="Text Box 10"/>
              <p:cNvSpPr txBox="1">
                <a:spLocks noChangeArrowheads="1"/>
              </p:cNvSpPr>
              <p:nvPr/>
            </p:nvSpPr>
            <p:spPr bwMode="auto">
              <a:xfrm>
                <a:off x="1348" y="3335"/>
                <a:ext cx="432" cy="312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300"/>
                  </a:spcBef>
                  <a:buClr>
                    <a:srgbClr val="A04DA3"/>
                  </a:buClr>
                  <a:buFont typeface="Georgia" panose="02040502050405020303" pitchFamily="18" charset="0"/>
                  <a:buChar char="•"/>
                  <a:defRPr sz="28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Georgia" panose="02040502050405020303" pitchFamily="18" charset="0"/>
                  <a:buChar char="▫"/>
                  <a:defRPr sz="2600">
                    <a:solidFill>
                      <a:schemeClr val="accent2"/>
                    </a:solidFill>
                    <a:latin typeface="Georgia" panose="02040502050405020303" pitchFamily="18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1"/>
                  </a:buClr>
                  <a:buFont typeface="Wingdings 2" panose="05020102010507070707" pitchFamily="18" charset="2"/>
                  <a:buChar char=""/>
                  <a:defRPr sz="2400">
                    <a:solidFill>
                      <a:schemeClr val="accent1"/>
                    </a:solidFill>
                    <a:latin typeface="Georgia" panose="02040502050405020303" pitchFamily="18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1"/>
                  </a:buClr>
                  <a:buFont typeface="Wingdings 2" panose="05020102010507070707" pitchFamily="18" charset="2"/>
                  <a:buChar char=""/>
                  <a:defRPr sz="2200">
                    <a:solidFill>
                      <a:schemeClr val="accent1"/>
                    </a:solidFill>
                    <a:latin typeface="Georgia" panose="02040502050405020303" pitchFamily="18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rgbClr val="A04DA3"/>
                  </a:buClr>
                  <a:buFont typeface="Georgia" panose="02040502050405020303" pitchFamily="18" charset="0"/>
                  <a:buChar char="▫"/>
                  <a:defRPr sz="2000">
                    <a:solidFill>
                      <a:srgbClr val="A04DA3"/>
                    </a:solidFill>
                    <a:latin typeface="Georgia" panose="02040502050405020303" pitchFamily="18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rgbClr val="A04DA3"/>
                  </a:buClr>
                  <a:buFont typeface="Georgia" panose="02040502050405020303" pitchFamily="18" charset="0"/>
                  <a:buChar char="▫"/>
                  <a:defRPr sz="2000">
                    <a:solidFill>
                      <a:srgbClr val="A04DA3"/>
                    </a:solidFill>
                    <a:latin typeface="Georgia" panose="02040502050405020303" pitchFamily="18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rgbClr val="A04DA3"/>
                  </a:buClr>
                  <a:buFont typeface="Georgia" panose="02040502050405020303" pitchFamily="18" charset="0"/>
                  <a:buChar char="▫"/>
                  <a:defRPr sz="2000">
                    <a:solidFill>
                      <a:srgbClr val="A04DA3"/>
                    </a:solidFill>
                    <a:latin typeface="Georgia" panose="02040502050405020303" pitchFamily="18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rgbClr val="A04DA3"/>
                  </a:buClr>
                  <a:buFont typeface="Georgia" panose="02040502050405020303" pitchFamily="18" charset="0"/>
                  <a:buChar char="▫"/>
                  <a:defRPr sz="2000">
                    <a:solidFill>
                      <a:srgbClr val="A04DA3"/>
                    </a:solidFill>
                    <a:latin typeface="Georgia" panose="02040502050405020303" pitchFamily="18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rgbClr val="A04DA3"/>
                  </a:buClr>
                  <a:buFont typeface="Georgia" panose="02040502050405020303" pitchFamily="18" charset="0"/>
                  <a:buChar char="▫"/>
                  <a:defRPr sz="2000">
                    <a:solidFill>
                      <a:srgbClr val="A04DA3"/>
                    </a:solidFill>
                    <a:latin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lang="en-US" alt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</p:grpSp>
        <p:sp>
          <p:nvSpPr>
            <p:cNvPr id="192" name="Text Box 15"/>
            <p:cNvSpPr txBox="1">
              <a:spLocks noChangeArrowheads="1"/>
            </p:cNvSpPr>
            <p:nvPr/>
          </p:nvSpPr>
          <p:spPr bwMode="auto">
            <a:xfrm>
              <a:off x="16510194" y="3350420"/>
              <a:ext cx="763167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ts val="300"/>
                </a:spcBef>
                <a:buClr>
                  <a:srgbClr val="A04DA3"/>
                </a:buClr>
                <a:buFont typeface="Georgia" panose="02040502050405020303" pitchFamily="18" charset="0"/>
                <a:buChar char="•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ts val="300"/>
                </a:spcBef>
                <a:buClr>
                  <a:schemeClr val="accent2"/>
                </a:buClr>
                <a:buFont typeface="Georgia" panose="02040502050405020303" pitchFamily="18" charset="0"/>
                <a:buChar char="▫"/>
                <a:defRPr sz="2600">
                  <a:solidFill>
                    <a:schemeClr val="accent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ts val="3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accent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ts val="3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200">
                  <a:solidFill>
                    <a:schemeClr val="accent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ts val="300"/>
                </a:spcBef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4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93" name="Text Box 16"/>
            <p:cNvSpPr txBox="1">
              <a:spLocks noChangeArrowheads="1"/>
            </p:cNvSpPr>
            <p:nvPr/>
          </p:nvSpPr>
          <p:spPr bwMode="auto">
            <a:xfrm>
              <a:off x="17400556" y="2708109"/>
              <a:ext cx="635972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ts val="300"/>
                </a:spcBef>
                <a:buClr>
                  <a:srgbClr val="A04DA3"/>
                </a:buClr>
                <a:buFont typeface="Georgia" panose="02040502050405020303" pitchFamily="18" charset="0"/>
                <a:buChar char="•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ts val="300"/>
                </a:spcBef>
                <a:buClr>
                  <a:schemeClr val="accent2"/>
                </a:buClr>
                <a:buFont typeface="Georgia" panose="02040502050405020303" pitchFamily="18" charset="0"/>
                <a:buChar char="▫"/>
                <a:defRPr sz="2600">
                  <a:solidFill>
                    <a:schemeClr val="accent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ts val="3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accent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ts val="3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200">
                  <a:solidFill>
                    <a:schemeClr val="accent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ts val="300"/>
                </a:spcBef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4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194" name="Text Box 17"/>
            <p:cNvSpPr txBox="1">
              <a:spLocks noChangeArrowheads="1"/>
            </p:cNvSpPr>
            <p:nvPr/>
          </p:nvSpPr>
          <p:spPr bwMode="auto">
            <a:xfrm>
              <a:off x="16383000" y="5020427"/>
              <a:ext cx="508778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ts val="300"/>
                </a:spcBef>
                <a:buClr>
                  <a:srgbClr val="A04DA3"/>
                </a:buClr>
                <a:buFont typeface="Georgia" panose="02040502050405020303" pitchFamily="18" charset="0"/>
                <a:buChar char="•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ts val="300"/>
                </a:spcBef>
                <a:buClr>
                  <a:schemeClr val="accent2"/>
                </a:buClr>
                <a:buFont typeface="Georgia" panose="02040502050405020303" pitchFamily="18" charset="0"/>
                <a:buChar char="▫"/>
                <a:defRPr sz="2600">
                  <a:solidFill>
                    <a:schemeClr val="accent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ts val="3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accent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ts val="3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200">
                  <a:solidFill>
                    <a:schemeClr val="accent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ts val="300"/>
                </a:spcBef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4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195" name="Text Box 20"/>
            <p:cNvSpPr txBox="1">
              <a:spLocks noChangeArrowheads="1"/>
            </p:cNvSpPr>
            <p:nvPr/>
          </p:nvSpPr>
          <p:spPr bwMode="auto">
            <a:xfrm>
              <a:off x="17906087" y="3349919"/>
              <a:ext cx="635972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ts val="300"/>
                </a:spcBef>
                <a:buClr>
                  <a:srgbClr val="A04DA3"/>
                </a:buClr>
                <a:buFont typeface="Georgia" panose="02040502050405020303" pitchFamily="18" charset="0"/>
                <a:buChar char="•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ts val="300"/>
                </a:spcBef>
                <a:buClr>
                  <a:schemeClr val="accent2"/>
                </a:buClr>
                <a:buFont typeface="Georgia" panose="02040502050405020303" pitchFamily="18" charset="0"/>
                <a:buChar char="▫"/>
                <a:defRPr sz="2600">
                  <a:solidFill>
                    <a:schemeClr val="accent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ts val="3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accent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ts val="3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200">
                  <a:solidFill>
                    <a:schemeClr val="accent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ts val="300"/>
                </a:spcBef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4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96" name="Text Box 21"/>
            <p:cNvSpPr txBox="1">
              <a:spLocks noChangeArrowheads="1"/>
            </p:cNvSpPr>
            <p:nvPr/>
          </p:nvSpPr>
          <p:spPr bwMode="auto">
            <a:xfrm>
              <a:off x="17330018" y="4245114"/>
              <a:ext cx="508778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ts val="300"/>
                </a:spcBef>
                <a:buClr>
                  <a:srgbClr val="A04DA3"/>
                </a:buClr>
                <a:buFont typeface="Georgia" panose="02040502050405020303" pitchFamily="18" charset="0"/>
                <a:buChar char="•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ts val="300"/>
                </a:spcBef>
                <a:buClr>
                  <a:schemeClr val="accent2"/>
                </a:buClr>
                <a:buFont typeface="Georgia" panose="02040502050405020303" pitchFamily="18" charset="0"/>
                <a:buChar char="▫"/>
                <a:defRPr sz="2600">
                  <a:solidFill>
                    <a:schemeClr val="accent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ts val="3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accent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ts val="3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200">
                  <a:solidFill>
                    <a:schemeClr val="accent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ts val="300"/>
                </a:spcBef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198" name="Text Box 22"/>
            <p:cNvSpPr txBox="1">
              <a:spLocks noChangeArrowheads="1"/>
            </p:cNvSpPr>
            <p:nvPr/>
          </p:nvSpPr>
          <p:spPr bwMode="auto">
            <a:xfrm>
              <a:off x="18224073" y="4144868"/>
              <a:ext cx="381583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ts val="300"/>
                </a:spcBef>
                <a:buClr>
                  <a:srgbClr val="A04DA3"/>
                </a:buClr>
                <a:buFont typeface="Georgia" panose="02040502050405020303" pitchFamily="18" charset="0"/>
                <a:buChar char="•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ts val="300"/>
                </a:spcBef>
                <a:buClr>
                  <a:schemeClr val="accent2"/>
                </a:buClr>
                <a:buFont typeface="Georgia" panose="02040502050405020303" pitchFamily="18" charset="0"/>
                <a:buChar char="▫"/>
                <a:defRPr sz="2600">
                  <a:solidFill>
                    <a:schemeClr val="accent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ts val="3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accent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ts val="3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200">
                  <a:solidFill>
                    <a:schemeClr val="accent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ts val="300"/>
                </a:spcBef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4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8669000" y="1321767"/>
            <a:ext cx="3201060" cy="4110787"/>
            <a:chOff x="19658716" y="2236502"/>
            <a:chExt cx="3201060" cy="4110787"/>
          </a:xfrm>
        </p:grpSpPr>
        <p:grpSp>
          <p:nvGrpSpPr>
            <p:cNvPr id="176" name="Group 11"/>
            <p:cNvGrpSpPr>
              <a:grpSpLocks/>
            </p:cNvGrpSpPr>
            <p:nvPr/>
          </p:nvGrpSpPr>
          <p:grpSpPr bwMode="auto">
            <a:xfrm rot="21429532">
              <a:off x="19658716" y="2236502"/>
              <a:ext cx="3201060" cy="4110787"/>
              <a:chOff x="912" y="2208"/>
              <a:chExt cx="1208" cy="1536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187" name="Oval 12"/>
              <p:cNvSpPr>
                <a:spLocks noChangeArrowheads="1"/>
              </p:cNvSpPr>
              <p:nvPr/>
            </p:nvSpPr>
            <p:spPr bwMode="auto">
              <a:xfrm rot="2041260">
                <a:off x="912" y="2208"/>
                <a:ext cx="1104" cy="153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ts val="300"/>
                  </a:spcBef>
                  <a:buClr>
                    <a:srgbClr val="A04DA3"/>
                  </a:buClr>
                  <a:buFont typeface="Georgia" panose="02040502050405020303" pitchFamily="18" charset="0"/>
                  <a:buChar char="•"/>
                  <a:defRPr sz="28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Georgia" panose="02040502050405020303" pitchFamily="18" charset="0"/>
                  <a:buChar char="▫"/>
                  <a:defRPr sz="2600">
                    <a:solidFill>
                      <a:schemeClr val="accent2"/>
                    </a:solidFill>
                    <a:latin typeface="Georgia" panose="02040502050405020303" pitchFamily="18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1"/>
                  </a:buClr>
                  <a:buFont typeface="Wingdings 2" panose="05020102010507070707" pitchFamily="18" charset="2"/>
                  <a:buChar char=""/>
                  <a:defRPr sz="2400">
                    <a:solidFill>
                      <a:schemeClr val="accent1"/>
                    </a:solidFill>
                    <a:latin typeface="Georgia" panose="02040502050405020303" pitchFamily="18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1"/>
                  </a:buClr>
                  <a:buFont typeface="Wingdings 2" panose="05020102010507070707" pitchFamily="18" charset="2"/>
                  <a:buChar char=""/>
                  <a:defRPr sz="2200">
                    <a:solidFill>
                      <a:schemeClr val="accent1"/>
                    </a:solidFill>
                    <a:latin typeface="Georgia" panose="02040502050405020303" pitchFamily="18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rgbClr val="A04DA3"/>
                  </a:buClr>
                  <a:buFont typeface="Georgia" panose="02040502050405020303" pitchFamily="18" charset="0"/>
                  <a:buChar char="▫"/>
                  <a:defRPr sz="2000">
                    <a:solidFill>
                      <a:srgbClr val="A04DA3"/>
                    </a:solidFill>
                    <a:latin typeface="Georgia" panose="02040502050405020303" pitchFamily="18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rgbClr val="A04DA3"/>
                  </a:buClr>
                  <a:buFont typeface="Georgia" panose="02040502050405020303" pitchFamily="18" charset="0"/>
                  <a:buChar char="▫"/>
                  <a:defRPr sz="2000">
                    <a:solidFill>
                      <a:srgbClr val="A04DA3"/>
                    </a:solidFill>
                    <a:latin typeface="Georgia" panose="02040502050405020303" pitchFamily="18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rgbClr val="A04DA3"/>
                  </a:buClr>
                  <a:buFont typeface="Georgia" panose="02040502050405020303" pitchFamily="18" charset="0"/>
                  <a:buChar char="▫"/>
                  <a:defRPr sz="2000">
                    <a:solidFill>
                      <a:srgbClr val="A04DA3"/>
                    </a:solidFill>
                    <a:latin typeface="Georgia" panose="02040502050405020303" pitchFamily="18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rgbClr val="A04DA3"/>
                  </a:buClr>
                  <a:buFont typeface="Georgia" panose="02040502050405020303" pitchFamily="18" charset="0"/>
                  <a:buChar char="▫"/>
                  <a:defRPr sz="2000">
                    <a:solidFill>
                      <a:srgbClr val="A04DA3"/>
                    </a:solidFill>
                    <a:latin typeface="Georgia" panose="02040502050405020303" pitchFamily="18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rgbClr val="A04DA3"/>
                  </a:buClr>
                  <a:buFont typeface="Georgia" panose="02040502050405020303" pitchFamily="18" charset="0"/>
                  <a:buChar char="▫"/>
                  <a:defRPr sz="2000">
                    <a:solidFill>
                      <a:srgbClr val="A04DA3"/>
                    </a:solidFill>
                    <a:latin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vi-VN" alt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8" name="Text Box 13"/>
              <p:cNvSpPr txBox="1">
                <a:spLocks noChangeArrowheads="1"/>
              </p:cNvSpPr>
              <p:nvPr/>
            </p:nvSpPr>
            <p:spPr bwMode="auto">
              <a:xfrm rot="170468">
                <a:off x="1784" y="3385"/>
                <a:ext cx="336" cy="31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300"/>
                  </a:spcBef>
                  <a:buClr>
                    <a:srgbClr val="A04DA3"/>
                  </a:buClr>
                  <a:buFont typeface="Georgia" panose="02040502050405020303" pitchFamily="18" charset="0"/>
                  <a:buChar char="•"/>
                  <a:defRPr sz="28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Georgia" panose="02040502050405020303" pitchFamily="18" charset="0"/>
                  <a:buChar char="▫"/>
                  <a:defRPr sz="2600">
                    <a:solidFill>
                      <a:schemeClr val="accent2"/>
                    </a:solidFill>
                    <a:latin typeface="Georgia" panose="02040502050405020303" pitchFamily="18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1"/>
                  </a:buClr>
                  <a:buFont typeface="Wingdings 2" panose="05020102010507070707" pitchFamily="18" charset="2"/>
                  <a:buChar char=""/>
                  <a:defRPr sz="2400">
                    <a:solidFill>
                      <a:schemeClr val="accent1"/>
                    </a:solidFill>
                    <a:latin typeface="Georgia" panose="02040502050405020303" pitchFamily="18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1"/>
                  </a:buClr>
                  <a:buFont typeface="Wingdings 2" panose="05020102010507070707" pitchFamily="18" charset="2"/>
                  <a:buChar char=""/>
                  <a:defRPr sz="2200">
                    <a:solidFill>
                      <a:schemeClr val="accent1"/>
                    </a:solidFill>
                    <a:latin typeface="Georgia" panose="02040502050405020303" pitchFamily="18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rgbClr val="A04DA3"/>
                  </a:buClr>
                  <a:buFont typeface="Georgia" panose="02040502050405020303" pitchFamily="18" charset="0"/>
                  <a:buChar char="▫"/>
                  <a:defRPr sz="2000">
                    <a:solidFill>
                      <a:srgbClr val="A04DA3"/>
                    </a:solidFill>
                    <a:latin typeface="Georgia" panose="02040502050405020303" pitchFamily="18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rgbClr val="A04DA3"/>
                  </a:buClr>
                  <a:buFont typeface="Georgia" panose="02040502050405020303" pitchFamily="18" charset="0"/>
                  <a:buChar char="▫"/>
                  <a:defRPr sz="2000">
                    <a:solidFill>
                      <a:srgbClr val="A04DA3"/>
                    </a:solidFill>
                    <a:latin typeface="Georgia" panose="02040502050405020303" pitchFamily="18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rgbClr val="A04DA3"/>
                  </a:buClr>
                  <a:buFont typeface="Georgia" panose="02040502050405020303" pitchFamily="18" charset="0"/>
                  <a:buChar char="▫"/>
                  <a:defRPr sz="2000">
                    <a:solidFill>
                      <a:srgbClr val="A04DA3"/>
                    </a:solidFill>
                    <a:latin typeface="Georgia" panose="02040502050405020303" pitchFamily="18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rgbClr val="A04DA3"/>
                  </a:buClr>
                  <a:buFont typeface="Georgia" panose="02040502050405020303" pitchFamily="18" charset="0"/>
                  <a:buChar char="▫"/>
                  <a:defRPr sz="2000">
                    <a:solidFill>
                      <a:srgbClr val="A04DA3"/>
                    </a:solidFill>
                    <a:latin typeface="Georgia" panose="02040502050405020303" pitchFamily="18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rgbClr val="A04DA3"/>
                  </a:buClr>
                  <a:buFont typeface="Georgia" panose="02040502050405020303" pitchFamily="18" charset="0"/>
                  <a:buChar char="▫"/>
                  <a:defRPr sz="2000">
                    <a:solidFill>
                      <a:srgbClr val="A04DA3"/>
                    </a:solidFill>
                    <a:latin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lang="en-US" alt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</p:grpSp>
        <p:sp>
          <p:nvSpPr>
            <p:cNvPr id="184" name="Text Box 23"/>
            <p:cNvSpPr txBox="1">
              <a:spLocks noChangeArrowheads="1"/>
            </p:cNvSpPr>
            <p:nvPr/>
          </p:nvSpPr>
          <p:spPr bwMode="auto">
            <a:xfrm>
              <a:off x="20629501" y="5154944"/>
              <a:ext cx="635972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ts val="300"/>
                </a:spcBef>
                <a:buClr>
                  <a:srgbClr val="A04DA3"/>
                </a:buClr>
                <a:buFont typeface="Georgia" panose="02040502050405020303" pitchFamily="18" charset="0"/>
                <a:buChar char="•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ts val="300"/>
                </a:spcBef>
                <a:buClr>
                  <a:schemeClr val="accent2"/>
                </a:buClr>
                <a:buFont typeface="Georgia" panose="02040502050405020303" pitchFamily="18" charset="0"/>
                <a:buChar char="▫"/>
                <a:defRPr sz="2600">
                  <a:solidFill>
                    <a:schemeClr val="accent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ts val="3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accent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ts val="3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200">
                  <a:solidFill>
                    <a:schemeClr val="accent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ts val="300"/>
                </a:spcBef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4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85" name="Text Box 24"/>
            <p:cNvSpPr txBox="1">
              <a:spLocks noChangeArrowheads="1"/>
            </p:cNvSpPr>
            <p:nvPr/>
          </p:nvSpPr>
          <p:spPr bwMode="auto">
            <a:xfrm>
              <a:off x="21265474" y="4384172"/>
              <a:ext cx="890361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ts val="300"/>
                </a:spcBef>
                <a:buClr>
                  <a:srgbClr val="A04DA3"/>
                </a:buClr>
                <a:buFont typeface="Georgia" panose="02040502050405020303" pitchFamily="18" charset="0"/>
                <a:buChar char="•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ts val="300"/>
                </a:spcBef>
                <a:buClr>
                  <a:schemeClr val="accent2"/>
                </a:buClr>
                <a:buFont typeface="Georgia" panose="02040502050405020303" pitchFamily="18" charset="0"/>
                <a:buChar char="▫"/>
                <a:defRPr sz="2600">
                  <a:solidFill>
                    <a:schemeClr val="accent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ts val="3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accent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ts val="3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200">
                  <a:solidFill>
                    <a:schemeClr val="accent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ts val="300"/>
                </a:spcBef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4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199" name="Text Box 20"/>
            <p:cNvSpPr txBox="1">
              <a:spLocks noChangeArrowheads="1"/>
            </p:cNvSpPr>
            <p:nvPr/>
          </p:nvSpPr>
          <p:spPr bwMode="auto">
            <a:xfrm>
              <a:off x="21197810" y="2624418"/>
              <a:ext cx="635972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ts val="300"/>
                </a:spcBef>
                <a:buClr>
                  <a:srgbClr val="A04DA3"/>
                </a:buClr>
                <a:buFont typeface="Georgia" panose="02040502050405020303" pitchFamily="18" charset="0"/>
                <a:buChar char="•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ts val="300"/>
                </a:spcBef>
                <a:buClr>
                  <a:schemeClr val="accent2"/>
                </a:buClr>
                <a:buFont typeface="Georgia" panose="02040502050405020303" pitchFamily="18" charset="0"/>
                <a:buChar char="▫"/>
                <a:defRPr sz="2600">
                  <a:solidFill>
                    <a:schemeClr val="accent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ts val="3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accent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ts val="3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200">
                  <a:solidFill>
                    <a:schemeClr val="accent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ts val="300"/>
                </a:spcBef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4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00" name="Text Box 21"/>
            <p:cNvSpPr txBox="1">
              <a:spLocks noChangeArrowheads="1"/>
            </p:cNvSpPr>
            <p:nvPr/>
          </p:nvSpPr>
          <p:spPr bwMode="auto">
            <a:xfrm>
              <a:off x="20080489" y="4245114"/>
              <a:ext cx="508778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ts val="300"/>
                </a:spcBef>
                <a:buClr>
                  <a:srgbClr val="A04DA3"/>
                </a:buClr>
                <a:buFont typeface="Georgia" panose="02040502050405020303" pitchFamily="18" charset="0"/>
                <a:buChar char="•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ts val="300"/>
                </a:spcBef>
                <a:buClr>
                  <a:schemeClr val="accent2"/>
                </a:buClr>
                <a:buFont typeface="Georgia" panose="02040502050405020303" pitchFamily="18" charset="0"/>
                <a:buChar char="▫"/>
                <a:defRPr sz="2600">
                  <a:solidFill>
                    <a:schemeClr val="accent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ts val="3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accent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ts val="3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200">
                  <a:solidFill>
                    <a:schemeClr val="accent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ts val="300"/>
                </a:spcBef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4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201" name="Text Box 22"/>
            <p:cNvSpPr txBox="1">
              <a:spLocks noChangeArrowheads="1"/>
            </p:cNvSpPr>
            <p:nvPr/>
          </p:nvSpPr>
          <p:spPr bwMode="auto">
            <a:xfrm>
              <a:off x="20665645" y="3415274"/>
              <a:ext cx="381583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ts val="300"/>
                </a:spcBef>
                <a:buClr>
                  <a:srgbClr val="A04DA3"/>
                </a:buClr>
                <a:buFont typeface="Georgia" panose="02040502050405020303" pitchFamily="18" charset="0"/>
                <a:buChar char="•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ts val="300"/>
                </a:spcBef>
                <a:buClr>
                  <a:schemeClr val="accent2"/>
                </a:buClr>
                <a:buFont typeface="Georgia" panose="02040502050405020303" pitchFamily="18" charset="0"/>
                <a:buChar char="▫"/>
                <a:defRPr sz="2600">
                  <a:solidFill>
                    <a:schemeClr val="accent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ts val="3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accent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ts val="3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200">
                  <a:solidFill>
                    <a:schemeClr val="accent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ts val="300"/>
                </a:spcBef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4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931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5" grpId="0"/>
      <p:bldP spid="55" grpId="0"/>
      <p:bldP spid="56" grpId="0"/>
      <p:bldP spid="57" grpId="0"/>
      <p:bldP spid="84" grpId="0"/>
      <p:bldP spid="164" grpId="0"/>
      <p:bldP spid="165" grpId="0"/>
      <p:bldP spid="166" grpId="0"/>
      <p:bldP spid="167" grpId="0"/>
      <p:bldP spid="168" grpId="0"/>
      <p:bldP spid="169" grpId="0"/>
      <p:bldP spid="170" grpId="0"/>
      <p:bldP spid="171" grpId="0"/>
      <p:bldP spid="17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26"/>
          <p:cNvGrpSpPr/>
          <p:nvPr/>
        </p:nvGrpSpPr>
        <p:grpSpPr>
          <a:xfrm>
            <a:off x="611108" y="1676397"/>
            <a:ext cx="12114292" cy="927236"/>
            <a:chOff x="7459670" y="7543799"/>
            <a:chExt cx="20011305" cy="927358"/>
          </a:xfrm>
        </p:grpSpPr>
        <p:sp>
          <p:nvSpPr>
            <p:cNvPr id="18" name="TextBox 17"/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GIAO CỦA HAI TẬP HỢP</a:t>
              </a:r>
              <a:endParaRPr lang="en-US" sz="4800" b="1" dirty="0">
                <a:solidFill>
                  <a:srgbClr val="13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9" name="Group 27"/>
            <p:cNvGrpSpPr/>
            <p:nvPr/>
          </p:nvGrpSpPr>
          <p:grpSpPr>
            <a:xfrm>
              <a:off x="7459670" y="7543799"/>
              <a:ext cx="1381118" cy="927358"/>
              <a:chOff x="7459669" y="7543800"/>
              <a:chExt cx="1381118" cy="927358"/>
            </a:xfrm>
          </p:grpSpPr>
          <p:sp>
            <p:nvSpPr>
              <p:cNvPr id="2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1" name="Group 29"/>
              <p:cNvGrpSpPr/>
              <p:nvPr/>
            </p:nvGrpSpPr>
            <p:grpSpPr>
              <a:xfrm>
                <a:off x="7469187" y="7640053"/>
                <a:ext cx="1371600" cy="831105"/>
                <a:chOff x="7469187" y="7640053"/>
                <a:chExt cx="1371600" cy="831105"/>
              </a:xfrm>
            </p:grpSpPr>
            <p:sp>
              <p:nvSpPr>
                <p:cNvPr id="22" name="Round Same Side Corner Rectangle 2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7813415" y="7640053"/>
                  <a:ext cx="699592" cy="8311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800" b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447199" y="5069346"/>
                <a:ext cx="1499747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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Kí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∩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199" y="5069346"/>
                <a:ext cx="14997474" cy="830997"/>
              </a:xfrm>
              <a:prstGeom prst="rect">
                <a:avLst/>
              </a:prstGeom>
              <a:blipFill>
                <a:blip r:embed="rId2"/>
                <a:stretch>
                  <a:fillRect l="-813" t="-16912" b="-3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594489" y="3962400"/>
                <a:ext cx="2157238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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gồm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tử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vừa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vừa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𝐵</m:t>
                    </m:r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giao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𝐵</m:t>
                    </m:r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4489" y="3962400"/>
                <a:ext cx="21572388" cy="830997"/>
              </a:xfrm>
              <a:prstGeom prst="rect">
                <a:avLst/>
              </a:prstGeom>
              <a:blipFill>
                <a:blip r:embed="rId3"/>
                <a:stretch>
                  <a:fillRect l="-1300" t="-16912" b="-3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594489" y="6131908"/>
                <a:ext cx="22032722" cy="24786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85800" indent="-685800">
                  <a:buFont typeface="Wingdings 2" panose="05020102010507070707" pitchFamily="18" charset="2"/>
                  <a:buChar char="?"/>
                </a:pP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Viết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khái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niệm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tử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∩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∈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à 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∈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d>
                  </m:oMath>
                </a14:m>
                <a:endParaRPr lang="en-US" sz="4800" b="0" i="1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>
                          <a:solidFill>
                            <a:prstClr val="black"/>
                          </a:solidFill>
                          <a:latin typeface="Cambria Math"/>
                          <a:ea typeface="Calibri"/>
                          <a:cs typeface="Cambria Math"/>
                        </a:rPr>
                        <m:t>⇒</m:t>
                      </m:r>
                      <m:r>
                        <a:rPr lang="en-US" sz="4800" b="0" i="1">
                          <a:solidFill>
                            <a:prstClr val="black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𝑥</m:t>
                      </m:r>
                      <m:r>
                        <a:rPr lang="en-US" sz="4800" b="0" i="1">
                          <a:solidFill>
                            <a:prstClr val="black"/>
                          </a:solidFill>
                          <a:latin typeface="Cambria Math"/>
                          <a:ea typeface="Calibri"/>
                          <a:cs typeface="Cambria Math"/>
                        </a:rPr>
                        <m:t>∈</m:t>
                      </m:r>
                      <m:r>
                        <a:rPr lang="en-US" sz="4800" b="0" i="1">
                          <a:solidFill>
                            <a:prstClr val="black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𝐴</m:t>
                      </m:r>
                      <m:r>
                        <a:rPr lang="en-US" sz="4800" b="0" i="1">
                          <a:solidFill>
                            <a:prstClr val="black"/>
                          </a:solidFill>
                          <a:latin typeface="Cambria Math"/>
                          <a:ea typeface="Calibri"/>
                        </a:rPr>
                        <m:t>∩</m:t>
                      </m:r>
                      <m:r>
                        <a:rPr lang="en-US" sz="4800" b="0" i="1">
                          <a:solidFill>
                            <a:prstClr val="black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𝐵</m:t>
                      </m:r>
                      <m:r>
                        <a:rPr lang="en-US" sz="4800" b="0" i="1">
                          <a:solidFill>
                            <a:prstClr val="black"/>
                          </a:solidFill>
                          <a:latin typeface="Cambria Math"/>
                          <a:ea typeface="Calibri"/>
                          <a:cs typeface="Cambria Math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eqArrPr>
                            <m:e>
                              <m:r>
                                <a:rPr lang="en-US" sz="4800" b="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&amp;</m:t>
                              </m:r>
                              <m:r>
                                <a:rPr lang="en-US" sz="4800" b="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𝑥</m:t>
                              </m:r>
                              <m:r>
                                <a:rPr lang="en-US" sz="4800" b="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Cambria Math"/>
                                </a:rPr>
                                <m:t>∈</m:t>
                              </m:r>
                              <m:r>
                                <a:rPr lang="en-US" sz="4800" b="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𝐴</m:t>
                              </m:r>
                            </m:e>
                            <m:e>
                              <m:r>
                                <a:rPr lang="en-US" sz="4800" b="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&amp;</m:t>
                              </m:r>
                              <m:r>
                                <a:rPr lang="en-US" sz="4800" b="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𝑥</m:t>
                              </m:r>
                              <m:r>
                                <a:rPr lang="en-US" sz="4800" b="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Cambria Math"/>
                                </a:rPr>
                                <m:t>∈</m:t>
                              </m:r>
                              <m:r>
                                <a:rPr lang="en-US" sz="4800" b="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𝐵</m:t>
                              </m:r>
                              <m:r>
                                <a:rPr lang="en-US" sz="4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/>
                                  <a:cs typeface="Times New Roman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4489" y="6131908"/>
                <a:ext cx="22032722" cy="2478692"/>
              </a:xfrm>
              <a:prstGeom prst="rect">
                <a:avLst/>
              </a:prstGeom>
              <a:blipFill>
                <a:blip r:embed="rId4"/>
                <a:stretch>
                  <a:fillRect l="-1051" t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13"/>
          <p:cNvSpPr txBox="1">
            <a:spLocks noChangeArrowheads="1"/>
          </p:cNvSpPr>
          <p:nvPr/>
        </p:nvSpPr>
        <p:spPr bwMode="auto">
          <a:xfrm>
            <a:off x="1524000" y="2797314"/>
            <a:ext cx="852123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fr-FR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fr-FR" sz="4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ĐỊNH NGHĨA</a:t>
            </a:r>
            <a:endParaRPr lang="vi-VN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57" name="Picture 21" descr="Difference Between Union and Intersec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8359001"/>
            <a:ext cx="5922733" cy="4536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676364" y="7402933"/>
            <a:ext cx="14997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 </a:t>
            </a:r>
            <a:r>
              <a:rPr lang="en-US" sz="480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Biểu đồ Ven:</a:t>
            </a:r>
            <a:endParaRPr lang="en-US" sz="4800" dirty="0">
              <a:solidFill>
                <a:prstClr val="black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198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3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26"/>
          <p:cNvGrpSpPr/>
          <p:nvPr/>
        </p:nvGrpSpPr>
        <p:grpSpPr>
          <a:xfrm>
            <a:off x="554814" y="685800"/>
            <a:ext cx="12114292" cy="927236"/>
            <a:chOff x="7459670" y="7543799"/>
            <a:chExt cx="20011305" cy="927358"/>
          </a:xfrm>
        </p:grpSpPr>
        <p:sp>
          <p:nvSpPr>
            <p:cNvPr id="18" name="TextBox 17"/>
            <p:cNvSpPr txBox="1"/>
            <p:nvPr/>
          </p:nvSpPr>
          <p:spPr>
            <a:xfrm>
              <a:off x="8993186" y="7620004"/>
              <a:ext cx="18477789" cy="8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GIAO CỦA HAI TẬP HỢP</a:t>
              </a:r>
            </a:p>
          </p:txBody>
        </p:sp>
        <p:grpSp>
          <p:nvGrpSpPr>
            <p:cNvPr id="19" name="Group 27"/>
            <p:cNvGrpSpPr/>
            <p:nvPr/>
          </p:nvGrpSpPr>
          <p:grpSpPr>
            <a:xfrm>
              <a:off x="7459670" y="7543799"/>
              <a:ext cx="1381118" cy="927358"/>
              <a:chOff x="7459669" y="7543800"/>
              <a:chExt cx="1381118" cy="927358"/>
            </a:xfrm>
          </p:grpSpPr>
          <p:sp>
            <p:nvSpPr>
              <p:cNvPr id="2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1" name="Group 29"/>
              <p:cNvGrpSpPr/>
              <p:nvPr/>
            </p:nvGrpSpPr>
            <p:grpSpPr>
              <a:xfrm>
                <a:off x="7469187" y="7640053"/>
                <a:ext cx="1371600" cy="831105"/>
                <a:chOff x="7469187" y="7640053"/>
                <a:chExt cx="1371600" cy="831105"/>
              </a:xfrm>
            </p:grpSpPr>
            <p:sp>
              <p:nvSpPr>
                <p:cNvPr id="22" name="Round Same Side Corner Rectangle 2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7813415" y="7640053"/>
                  <a:ext cx="699592" cy="8311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800" b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27" name="TextBox 13"/>
          <p:cNvSpPr txBox="1">
            <a:spLocks noChangeArrowheads="1"/>
          </p:cNvSpPr>
          <p:nvPr/>
        </p:nvSpPr>
        <p:spPr bwMode="auto">
          <a:xfrm>
            <a:off x="1581066" y="1487700"/>
            <a:ext cx="4876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fr-FR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VÍ DỤ</a:t>
            </a:r>
            <a:endParaRPr lang="vi-VN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830331" y="2216864"/>
            <a:ext cx="22029669" cy="2540470"/>
            <a:chOff x="992187" y="2564544"/>
            <a:chExt cx="22353091" cy="1890925"/>
          </a:xfrm>
        </p:grpSpPr>
        <p:sp>
          <p:nvSpPr>
            <p:cNvPr id="14" name="Rounded Rectangle 13"/>
            <p:cNvSpPr/>
            <p:nvPr/>
          </p:nvSpPr>
          <p:spPr bwMode="auto">
            <a:xfrm>
              <a:off x="1145221" y="2666999"/>
              <a:ext cx="22200057" cy="1788470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992187" y="2564544"/>
              <a:ext cx="3280937" cy="1023459"/>
              <a:chOff x="534987" y="1647866"/>
              <a:chExt cx="4407735" cy="1176337"/>
            </a:xfrm>
          </p:grpSpPr>
          <p:sp>
            <p:nvSpPr>
              <p:cNvPr id="1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8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Pentagon 23"/>
              <p:cNvSpPr/>
              <p:nvPr/>
            </p:nvSpPr>
            <p:spPr bwMode="auto">
              <a:xfrm>
                <a:off x="534987" y="1647866"/>
                <a:ext cx="4407735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8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5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29" name="Freeform 28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0" name="Freeform 29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" name="Freeform 30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" name="Rectangle 31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6" name="Chevron 25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TextBox 13"/>
              <p:cNvSpPr txBox="1">
                <a:spLocks noChangeArrowheads="1"/>
              </p:cNvSpPr>
              <p:nvPr/>
            </p:nvSpPr>
            <p:spPr bwMode="auto">
              <a:xfrm>
                <a:off x="1370768" y="1733497"/>
                <a:ext cx="3571954" cy="7109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800" b="1">
                    <a:solidFill>
                      <a:srgbClr val="00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 DỤ </a:t>
                </a:r>
                <a:r>
                  <a:rPr lang="en-US" sz="4800" b="1" dirty="0">
                    <a:solidFill>
                      <a:srgbClr val="00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4800" b="1">
                    <a:solidFill>
                      <a:srgbClr val="00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9" name="Group 38"/>
          <p:cNvGrpSpPr/>
          <p:nvPr/>
        </p:nvGrpSpPr>
        <p:grpSpPr>
          <a:xfrm>
            <a:off x="939480" y="5017624"/>
            <a:ext cx="21449936" cy="2296322"/>
            <a:chOff x="1176284" y="6838563"/>
            <a:chExt cx="20727299" cy="2921444"/>
          </a:xfrm>
        </p:grpSpPr>
        <p:sp>
          <p:nvSpPr>
            <p:cNvPr id="40" name="Rounded Rectangle 39"/>
            <p:cNvSpPr/>
            <p:nvPr/>
          </p:nvSpPr>
          <p:spPr>
            <a:xfrm>
              <a:off x="1176284" y="6901881"/>
              <a:ext cx="20727299" cy="2858126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1205494" y="6838563"/>
              <a:ext cx="3531775" cy="1166125"/>
              <a:chOff x="1205494" y="6838563"/>
              <a:chExt cx="3531775" cy="1166125"/>
            </a:xfrm>
          </p:grpSpPr>
          <p:sp>
            <p:nvSpPr>
              <p:cNvPr id="42" name="Freeform 20"/>
              <p:cNvSpPr>
                <a:spLocks/>
              </p:cNvSpPr>
              <p:nvPr/>
            </p:nvSpPr>
            <p:spPr bwMode="auto">
              <a:xfrm rot="16200000" flipV="1">
                <a:off x="2470912" y="5947640"/>
                <a:ext cx="1057216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2095701" y="6838563"/>
                <a:ext cx="2641568" cy="105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Round Diagonal Corner Rectangle 43"/>
              <p:cNvSpPr/>
              <p:nvPr/>
            </p:nvSpPr>
            <p:spPr>
              <a:xfrm flipV="1">
                <a:off x="1205494" y="6951955"/>
                <a:ext cx="774046" cy="1014442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682854" y="5590979"/>
                <a:ext cx="1223193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742950" indent="-742950">
                  <a:buFontTx/>
                  <a:buAutoNum type="alphaLcParenR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A</m:t>
                    </m:r>
                    <m:r>
                      <a:rPr lang="en-US" sz="4800" b="0" i="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1;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2;3;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4;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6;12</m:t>
                        </m:r>
                      </m:e>
                    </m:d>
                    <m:r>
                      <a:rPr lang="en-US" sz="4800" b="0" i="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; </m:t>
                    </m:r>
                    <m:r>
                      <m:rPr>
                        <m:sty m:val="p"/>
                      </m:rPr>
                      <a:rPr lang="en-US" sz="480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B</m:t>
                    </m:r>
                    <m:r>
                      <a:rPr lang="en-US" sz="480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1;2;3;6;9;18</m:t>
                        </m:r>
                      </m:e>
                    </m:d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2854" y="5590979"/>
                <a:ext cx="12231938" cy="830997"/>
              </a:xfrm>
              <a:prstGeom prst="rect">
                <a:avLst/>
              </a:prstGeom>
              <a:blipFill>
                <a:blip r:embed="rId2"/>
                <a:stretch>
                  <a:fillRect t="-16176" r="-1295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666766" y="6439610"/>
                <a:ext cx="608923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∩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800" b="0" i="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1;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2;3;6</m:t>
                        </m:r>
                      </m:e>
                    </m:d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766" y="6439610"/>
                <a:ext cx="6089231" cy="830997"/>
              </a:xfrm>
              <a:prstGeom prst="rect">
                <a:avLst/>
              </a:prstGeom>
              <a:blipFill>
                <a:blip r:embed="rId3"/>
                <a:stretch>
                  <a:fillRect l="-4609" t="-16058" r="-3607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666766" y="2339876"/>
                <a:ext cx="17659834" cy="2308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A</m:t>
                    </m:r>
                    <m:r>
                      <a:rPr lang="en-US" sz="4800" b="0" i="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𝑛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∈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ℕ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 | 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𝑛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 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𝑙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à ướ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𝑐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 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𝑐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ủ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𝑎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 12</m:t>
                        </m:r>
                      </m:e>
                    </m:d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B</m:t>
                    </m:r>
                    <m:r>
                      <a:rPr lang="en-US" sz="4800" b="0" i="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𝑛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∈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ℕ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 | 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𝑛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 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𝑙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à ướ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𝑐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 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𝑐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ủ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𝑎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 18</m:t>
                        </m:r>
                      </m:e>
                    </m:d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742950" indent="-742950">
                  <a:buAutoNum type="alphaLcParenR"/>
                </a:pP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Liệt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kê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A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742950" indent="-742950">
                  <a:buFontTx/>
                  <a:buAutoNum type="alphaLcParenR"/>
                </a:pP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Liệt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kê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∩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766" y="2339876"/>
                <a:ext cx="17659834" cy="2308324"/>
              </a:xfrm>
              <a:prstGeom prst="rect">
                <a:avLst/>
              </a:prstGeom>
              <a:blipFill>
                <a:blip r:embed="rId4"/>
                <a:stretch>
                  <a:fillRect l="-1588" t="-5805" r="-621" b="-13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8"/>
          <p:cNvGrpSpPr/>
          <p:nvPr/>
        </p:nvGrpSpPr>
        <p:grpSpPr>
          <a:xfrm>
            <a:off x="761133" y="7746530"/>
            <a:ext cx="23013267" cy="2540470"/>
            <a:chOff x="992186" y="2564544"/>
            <a:chExt cx="22084058" cy="1890925"/>
          </a:xfrm>
        </p:grpSpPr>
        <p:sp>
          <p:nvSpPr>
            <p:cNvPr id="50" name="Rounded Rectangle 49"/>
            <p:cNvSpPr/>
            <p:nvPr/>
          </p:nvSpPr>
          <p:spPr bwMode="auto">
            <a:xfrm>
              <a:off x="1145222" y="2666999"/>
              <a:ext cx="21931022" cy="1788470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992186" y="2564544"/>
              <a:ext cx="3257385" cy="1023459"/>
              <a:chOff x="534986" y="1647866"/>
              <a:chExt cx="4376094" cy="1176337"/>
            </a:xfrm>
          </p:grpSpPr>
          <p:sp>
            <p:nvSpPr>
              <p:cNvPr id="52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8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Pentagon 52"/>
              <p:cNvSpPr/>
              <p:nvPr/>
            </p:nvSpPr>
            <p:spPr bwMode="auto">
              <a:xfrm>
                <a:off x="534986" y="1647866"/>
                <a:ext cx="4248467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8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54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57" name="Freeform 56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8" name="Freeform 57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9" name="Freeform 58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0" name="Rectangle 59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1" name="Rectangle 60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2" name="Rectangle 61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3" name="Rectangle 62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55" name="Chevron 54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6" name="TextBox 13"/>
              <p:cNvSpPr txBox="1">
                <a:spLocks noChangeArrowheads="1"/>
              </p:cNvSpPr>
              <p:nvPr/>
            </p:nvSpPr>
            <p:spPr bwMode="auto">
              <a:xfrm>
                <a:off x="1370768" y="1733497"/>
                <a:ext cx="3540312" cy="7109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800" b="1">
                    <a:solidFill>
                      <a:srgbClr val="00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 DỤ </a:t>
                </a:r>
                <a:r>
                  <a:rPr lang="en-US" sz="4800" b="1" dirty="0">
                    <a:solidFill>
                      <a:srgbClr val="00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4800" b="1">
                    <a:solidFill>
                      <a:srgbClr val="00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64" name="Group 63"/>
          <p:cNvGrpSpPr/>
          <p:nvPr/>
        </p:nvGrpSpPr>
        <p:grpSpPr>
          <a:xfrm>
            <a:off x="969093" y="10591074"/>
            <a:ext cx="18461907" cy="2439126"/>
            <a:chOff x="1176284" y="6901881"/>
            <a:chExt cx="16513238" cy="2455145"/>
          </a:xfrm>
        </p:grpSpPr>
        <p:sp>
          <p:nvSpPr>
            <p:cNvPr id="65" name="Rounded Rectangle 64"/>
            <p:cNvSpPr/>
            <p:nvPr/>
          </p:nvSpPr>
          <p:spPr>
            <a:xfrm>
              <a:off x="1176284" y="6901881"/>
              <a:ext cx="16513238" cy="245514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6" name="Group 65"/>
            <p:cNvGrpSpPr/>
            <p:nvPr/>
          </p:nvGrpSpPr>
          <p:grpSpPr>
            <a:xfrm>
              <a:off x="1205494" y="6941416"/>
              <a:ext cx="3493741" cy="942228"/>
              <a:chOff x="1205494" y="6941416"/>
              <a:chExt cx="3493741" cy="942228"/>
            </a:xfrm>
          </p:grpSpPr>
          <p:sp>
            <p:nvSpPr>
              <p:cNvPr id="6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2057667" y="6941416"/>
                <a:ext cx="2641568" cy="942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Round Diagonal Corner Rectangle 6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5022233" y="11104230"/>
                <a:ext cx="915096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742950" indent="-742950">
                  <a:buFontTx/>
                  <a:buAutoNum type="alphaLcParenR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C</m:t>
                    </m:r>
                    <m:r>
                      <a:rPr lang="en-US" sz="4800" b="0" i="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1;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2</m:t>
                        </m:r>
                      </m:e>
                    </m:d>
                    <m:r>
                      <a:rPr lang="en-US" sz="4800" b="0" i="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;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D</m:t>
                    </m:r>
                    <m:r>
                      <a:rPr lang="en-US" sz="480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−2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;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−1;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2;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7</m:t>
                        </m:r>
                      </m:e>
                    </m:d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2233" y="11104230"/>
                <a:ext cx="9150967" cy="830997"/>
              </a:xfrm>
              <a:prstGeom prst="rect">
                <a:avLst/>
              </a:prstGeom>
              <a:blipFill>
                <a:blip r:embed="rId5"/>
                <a:stretch>
                  <a:fillRect t="-16176" r="-2065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5051168" y="12087627"/>
                <a:ext cx="531203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C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∩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800" b="0" i="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1;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1168" y="12087627"/>
                <a:ext cx="5312032" cy="830997"/>
              </a:xfrm>
              <a:prstGeom prst="rect">
                <a:avLst/>
              </a:prstGeom>
              <a:blipFill>
                <a:blip r:embed="rId6"/>
                <a:stretch>
                  <a:fillRect l="-5281" t="-16176" r="-4248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4267200" y="7978676"/>
                <a:ext cx="19216671" cy="2308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C</m:t>
                    </m:r>
                    <m:r>
                      <a:rPr lang="en-US" sz="4800" b="0" i="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∈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ℤ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 | </m:t>
                        </m:r>
                        <m:d>
                          <m:dPr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</m:ctrlPr>
                          </m:dPr>
                          <m:e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  <m:t>𝑥</m:t>
                            </m:r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  <m:t>+1</m:t>
                            </m:r>
                          </m:e>
                        </m:d>
                        <m:d>
                          <m:dPr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</m:ctrlPr>
                          </m:dPr>
                          <m:e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  <m:t>𝑥</m:t>
                            </m:r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  <m:t>−2</m:t>
                            </m:r>
                          </m:e>
                        </m:d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=0</m:t>
                        </m:r>
                      </m:e>
                    </m:d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dirty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D</m:t>
                    </m:r>
                    <m:r>
                      <a:rPr lang="en-US" sz="4800" b="0" i="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800" i="1" smtClean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pPr>
                          <m:e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−2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|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𝑥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∈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ℕ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 , −1&lt;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𝑥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&lt;4</m:t>
                        </m:r>
                      </m:e>
                    </m:d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742950" indent="-742950">
                  <a:buAutoNum type="alphaLcParenR"/>
                </a:pP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Liệt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kê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742950" indent="-742950">
                  <a:buFontTx/>
                  <a:buAutoNum type="alphaLcParenR"/>
                </a:pP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Liệt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kê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C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∩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7978676"/>
                <a:ext cx="19216671" cy="2308324"/>
              </a:xfrm>
              <a:prstGeom prst="rect">
                <a:avLst/>
              </a:prstGeom>
              <a:blipFill>
                <a:blip r:embed="rId7"/>
                <a:stretch>
                  <a:fillRect l="-1428" t="-5805" r="-508" b="-13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223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6" grpId="0"/>
      <p:bldP spid="47" grpId="0"/>
      <p:bldP spid="48" grpId="0"/>
      <p:bldP spid="71" grpId="0"/>
      <p:bldP spid="72" grpId="0"/>
      <p:bldP spid="7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26"/>
          <p:cNvGrpSpPr/>
          <p:nvPr/>
        </p:nvGrpSpPr>
        <p:grpSpPr>
          <a:xfrm>
            <a:off x="604101" y="914400"/>
            <a:ext cx="12114292" cy="927236"/>
            <a:chOff x="7459670" y="7543799"/>
            <a:chExt cx="20011305" cy="927358"/>
          </a:xfrm>
        </p:grpSpPr>
        <p:sp>
          <p:nvSpPr>
            <p:cNvPr id="18" name="TextBox 17"/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HỢP CỦA HAI TẬP HỢP</a:t>
              </a:r>
              <a:endParaRPr lang="en-US" sz="4800" b="1" dirty="0">
                <a:solidFill>
                  <a:srgbClr val="13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9" name="Group 27"/>
            <p:cNvGrpSpPr/>
            <p:nvPr/>
          </p:nvGrpSpPr>
          <p:grpSpPr>
            <a:xfrm>
              <a:off x="7459670" y="7543799"/>
              <a:ext cx="1381118" cy="927358"/>
              <a:chOff x="7459669" y="7543800"/>
              <a:chExt cx="1381118" cy="927358"/>
            </a:xfrm>
          </p:grpSpPr>
          <p:sp>
            <p:nvSpPr>
              <p:cNvPr id="2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1" name="Group 29"/>
              <p:cNvGrpSpPr/>
              <p:nvPr/>
            </p:nvGrpSpPr>
            <p:grpSpPr>
              <a:xfrm>
                <a:off x="7469187" y="7640053"/>
                <a:ext cx="1371600" cy="831105"/>
                <a:chOff x="7469187" y="7640053"/>
                <a:chExt cx="1371600" cy="831105"/>
              </a:xfrm>
            </p:grpSpPr>
            <p:sp>
              <p:nvSpPr>
                <p:cNvPr id="22" name="Round Same Side Corner Rectangle 2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7616143" y="7640053"/>
                  <a:ext cx="1094139" cy="8311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800" b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II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447199" y="4338559"/>
                <a:ext cx="1499747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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Kí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∪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199" y="4338559"/>
                <a:ext cx="14997474" cy="830997"/>
              </a:xfrm>
              <a:prstGeom prst="rect">
                <a:avLst/>
              </a:prstGeom>
              <a:blipFill>
                <a:blip r:embed="rId2"/>
                <a:stretch>
                  <a:fillRect l="-813" t="-16912" b="-3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594489" y="3231613"/>
                <a:ext cx="2157238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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gồm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tử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hoặc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𝐵</m:t>
                    </m:r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𝐵</m:t>
                    </m:r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4489" y="3231613"/>
                <a:ext cx="21572388" cy="830997"/>
              </a:xfrm>
              <a:prstGeom prst="rect">
                <a:avLst/>
              </a:prstGeom>
              <a:blipFill>
                <a:blip r:embed="rId3"/>
                <a:stretch>
                  <a:fillRect l="-1300" t="-16912" b="-3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600200" y="5334000"/>
                <a:ext cx="22032722" cy="2474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85800" indent="-685800">
                  <a:buFont typeface="Wingdings 2" panose="05020102010507070707" pitchFamily="18" charset="2"/>
                  <a:buChar char="?"/>
                </a:pP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Viết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khái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niệm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tử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∪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∈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h𝑜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ặ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∈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d>
                  </m:oMath>
                </a14:m>
                <a:endParaRPr lang="en-US" sz="4800" b="0" i="1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>
                          <a:solidFill>
                            <a:prstClr val="black"/>
                          </a:solidFill>
                          <a:latin typeface="Cambria Math"/>
                          <a:ea typeface="Calibri"/>
                          <a:cs typeface="Cambria Math"/>
                        </a:rPr>
                        <m:t>⇒</m:t>
                      </m:r>
                      <m:r>
                        <a:rPr lang="en-US" sz="4800" b="0" i="1">
                          <a:solidFill>
                            <a:prstClr val="black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𝑥</m:t>
                      </m:r>
                      <m:r>
                        <a:rPr lang="en-US" sz="4800" b="0" i="1">
                          <a:solidFill>
                            <a:prstClr val="black"/>
                          </a:solidFill>
                          <a:latin typeface="Cambria Math"/>
                          <a:ea typeface="Calibri"/>
                          <a:cs typeface="Cambria Math"/>
                        </a:rPr>
                        <m:t>∈</m:t>
                      </m:r>
                      <m:r>
                        <a:rPr lang="en-US" sz="4800" b="0" i="1">
                          <a:solidFill>
                            <a:prstClr val="black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𝐴</m:t>
                      </m:r>
                      <m:r>
                        <a:rPr lang="en-US" sz="4800" b="0" i="1">
                          <a:solidFill>
                            <a:prstClr val="black"/>
                          </a:solidFill>
                          <a:latin typeface="Cambria Math"/>
                          <a:ea typeface="Calibri"/>
                          <a:cs typeface="Cambria Math"/>
                        </a:rPr>
                        <m:t>∪</m:t>
                      </m:r>
                      <m:r>
                        <a:rPr lang="en-US" sz="4800" b="0" i="1">
                          <a:solidFill>
                            <a:prstClr val="black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𝐵</m:t>
                      </m:r>
                      <m:r>
                        <a:rPr lang="en-US" sz="4800" b="0" i="1">
                          <a:solidFill>
                            <a:prstClr val="black"/>
                          </a:solidFill>
                          <a:latin typeface="Cambria Math"/>
                          <a:ea typeface="Calibri"/>
                          <a:cs typeface="Cambria Math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/>
                                  <a:cs typeface="Times New Roman"/>
                                </a:rPr>
                              </m:ctrlPr>
                            </m:eqArrPr>
                            <m:e>
                              <m:r>
                                <a:rPr lang="en-US" sz="4800" b="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&amp;</m:t>
                              </m:r>
                              <m:r>
                                <a:rPr lang="en-US" sz="4800" b="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𝑥</m:t>
                              </m:r>
                              <m:r>
                                <a:rPr lang="en-US" sz="4800" b="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Cambria Math"/>
                                </a:rPr>
                                <m:t>∈</m:t>
                              </m:r>
                              <m:r>
                                <a:rPr lang="en-US" sz="4800" b="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𝐴</m:t>
                              </m:r>
                            </m:e>
                            <m:e>
                              <m:r>
                                <a:rPr lang="en-US" sz="4800" b="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&amp;</m:t>
                              </m:r>
                              <m:r>
                                <a:rPr lang="en-US" sz="4800" b="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𝑥</m:t>
                              </m:r>
                              <m:r>
                                <a:rPr lang="en-US" sz="4800" b="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Cambria Math"/>
                                </a:rPr>
                                <m:t>∈</m:t>
                              </m:r>
                              <m:r>
                                <a:rPr lang="en-US" sz="4800" b="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𝐵</m:t>
                              </m:r>
                              <m:r>
                                <a:rPr lang="en-US" sz="4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/>
                                  <a:cs typeface="Times New Roman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5334000"/>
                <a:ext cx="22032722" cy="2474780"/>
              </a:xfrm>
              <a:prstGeom prst="rect">
                <a:avLst/>
              </a:prstGeom>
              <a:blipFill>
                <a:blip r:embed="rId4"/>
                <a:stretch>
                  <a:fillRect l="-1051" t="-5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13"/>
          <p:cNvSpPr txBox="1">
            <a:spLocks noChangeArrowheads="1"/>
          </p:cNvSpPr>
          <p:nvPr/>
        </p:nvSpPr>
        <p:spPr bwMode="auto">
          <a:xfrm>
            <a:off x="1524000" y="2066527"/>
            <a:ext cx="852123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fr-FR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fr-FR" sz="4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ĐỊNH NGHĨA</a:t>
            </a:r>
            <a:endParaRPr lang="vi-VN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76364" y="7402933"/>
            <a:ext cx="14997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 </a:t>
            </a:r>
            <a:r>
              <a:rPr lang="en-US" sz="480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Biểu đồ Ven:</a:t>
            </a:r>
            <a:endParaRPr lang="en-US" sz="4800" dirty="0">
              <a:solidFill>
                <a:prstClr val="black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8945936" y="8049186"/>
            <a:ext cx="6642100" cy="5013963"/>
            <a:chOff x="8945936" y="8049186"/>
            <a:chExt cx="6642100" cy="5013963"/>
          </a:xfrm>
        </p:grpSpPr>
        <p:pic>
          <p:nvPicPr>
            <p:cNvPr id="18436" name="Picture 4" descr="Intersection And Union Of Two Sets A And B - Union Clipart (2000x1531), Png Download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45936" y="8049186"/>
              <a:ext cx="6642100" cy="5013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" name="Straight Connector 2"/>
            <p:cNvCxnSpPr/>
            <p:nvPr/>
          </p:nvCxnSpPr>
          <p:spPr>
            <a:xfrm flipH="1">
              <a:off x="9264332" y="8543214"/>
              <a:ext cx="870130" cy="299883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9699397" y="8181188"/>
              <a:ext cx="1210234" cy="394480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10186244" y="8058000"/>
              <a:ext cx="1387617" cy="45642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10748905" y="8181188"/>
              <a:ext cx="1437259" cy="472748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11365924" y="10905414"/>
              <a:ext cx="660841" cy="210667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12043724" y="10905414"/>
              <a:ext cx="674669" cy="208490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12686265" y="8275439"/>
              <a:ext cx="1565964" cy="471488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13477065" y="8695106"/>
              <a:ext cx="1312715" cy="427062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>
              <a:off x="14516921" y="9537368"/>
              <a:ext cx="914044" cy="308483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12199370" y="8078050"/>
              <a:ext cx="679163" cy="216508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12959624" y="8118139"/>
              <a:ext cx="674669" cy="208490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3376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3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26"/>
          <p:cNvGrpSpPr/>
          <p:nvPr/>
        </p:nvGrpSpPr>
        <p:grpSpPr>
          <a:xfrm>
            <a:off x="554814" y="838197"/>
            <a:ext cx="12114292" cy="927236"/>
            <a:chOff x="7459670" y="7543799"/>
            <a:chExt cx="20011305" cy="927358"/>
          </a:xfrm>
        </p:grpSpPr>
        <p:sp>
          <p:nvSpPr>
            <p:cNvPr id="18" name="TextBox 17"/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HỢP CỦA HAI TẬP HỢP</a:t>
              </a:r>
              <a:endParaRPr lang="en-US" sz="4800" b="1" dirty="0">
                <a:solidFill>
                  <a:srgbClr val="13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9" name="Group 27"/>
            <p:cNvGrpSpPr/>
            <p:nvPr/>
          </p:nvGrpSpPr>
          <p:grpSpPr>
            <a:xfrm>
              <a:off x="7459670" y="7543799"/>
              <a:ext cx="1381118" cy="927358"/>
              <a:chOff x="7459669" y="7543800"/>
              <a:chExt cx="1381118" cy="927358"/>
            </a:xfrm>
          </p:grpSpPr>
          <p:sp>
            <p:nvSpPr>
              <p:cNvPr id="2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1" name="Group 29"/>
              <p:cNvGrpSpPr/>
              <p:nvPr/>
            </p:nvGrpSpPr>
            <p:grpSpPr>
              <a:xfrm>
                <a:off x="7469187" y="7640053"/>
                <a:ext cx="1371600" cy="831105"/>
                <a:chOff x="7469187" y="7640053"/>
                <a:chExt cx="1371600" cy="831105"/>
              </a:xfrm>
            </p:grpSpPr>
            <p:sp>
              <p:nvSpPr>
                <p:cNvPr id="22" name="Round Same Side Corner Rectangle 2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7616143" y="7640053"/>
                  <a:ext cx="1094139" cy="8311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800" b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II</a:t>
                  </a:r>
                </a:p>
              </p:txBody>
            </p:sp>
          </p:grpSp>
        </p:grpSp>
      </p:grpSp>
      <p:sp>
        <p:nvSpPr>
          <p:cNvPr id="27" name="TextBox 13"/>
          <p:cNvSpPr txBox="1">
            <a:spLocks noChangeArrowheads="1"/>
          </p:cNvSpPr>
          <p:nvPr/>
        </p:nvSpPr>
        <p:spPr bwMode="auto">
          <a:xfrm>
            <a:off x="1581066" y="1640097"/>
            <a:ext cx="4876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fr-FR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sz="4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VÍ DỤ</a:t>
            </a:r>
            <a:endParaRPr lang="vi-VN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06257" y="2369261"/>
            <a:ext cx="23391943" cy="3424228"/>
            <a:chOff x="992186" y="2564544"/>
            <a:chExt cx="22353092" cy="2548725"/>
          </a:xfrm>
        </p:grpSpPr>
        <p:sp>
          <p:nvSpPr>
            <p:cNvPr id="14" name="Rounded Rectangle 13"/>
            <p:cNvSpPr/>
            <p:nvPr/>
          </p:nvSpPr>
          <p:spPr bwMode="auto">
            <a:xfrm>
              <a:off x="1145221" y="2666998"/>
              <a:ext cx="22200057" cy="244627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992186" y="2564544"/>
              <a:ext cx="3118262" cy="1023459"/>
              <a:chOff x="534986" y="1647866"/>
              <a:chExt cx="4189190" cy="1176337"/>
            </a:xfrm>
          </p:grpSpPr>
          <p:sp>
            <p:nvSpPr>
              <p:cNvPr id="1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8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Pentagon 23"/>
              <p:cNvSpPr/>
              <p:nvPr/>
            </p:nvSpPr>
            <p:spPr bwMode="auto">
              <a:xfrm>
                <a:off x="534986" y="1647866"/>
                <a:ext cx="4189189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8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5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29" name="Freeform 28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0" name="Freeform 29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" name="Freeform 30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" name="Rectangle 31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6" name="Chevron 25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TextBox 13"/>
              <p:cNvSpPr txBox="1">
                <a:spLocks noChangeArrowheads="1"/>
              </p:cNvSpPr>
              <p:nvPr/>
            </p:nvSpPr>
            <p:spPr bwMode="auto">
              <a:xfrm>
                <a:off x="1370767" y="1733497"/>
                <a:ext cx="3353409" cy="7109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800" b="1" dirty="0">
                    <a:solidFill>
                      <a:srgbClr val="00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 DỤ 4.</a:t>
                </a:r>
              </a:p>
            </p:txBody>
          </p:sp>
        </p:grpSp>
      </p:grpSp>
      <p:grpSp>
        <p:nvGrpSpPr>
          <p:cNvPr id="39" name="Group 38"/>
          <p:cNvGrpSpPr/>
          <p:nvPr/>
        </p:nvGrpSpPr>
        <p:grpSpPr>
          <a:xfrm>
            <a:off x="559113" y="6128931"/>
            <a:ext cx="23173255" cy="1527692"/>
            <a:chOff x="1176284" y="6901879"/>
            <a:chExt cx="20727299" cy="1258250"/>
          </a:xfrm>
        </p:grpSpPr>
        <p:sp>
          <p:nvSpPr>
            <p:cNvPr id="40" name="Rounded Rectangle 39"/>
            <p:cNvSpPr/>
            <p:nvPr/>
          </p:nvSpPr>
          <p:spPr>
            <a:xfrm>
              <a:off x="1176284" y="6901879"/>
              <a:ext cx="20727299" cy="1258250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1205494" y="6941416"/>
              <a:ext cx="3493741" cy="1057217"/>
              <a:chOff x="1205494" y="6941416"/>
              <a:chExt cx="3493741" cy="1057217"/>
            </a:xfrm>
          </p:grpSpPr>
          <p:sp>
            <p:nvSpPr>
              <p:cNvPr id="42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2057667" y="6941416"/>
                <a:ext cx="2641568" cy="1057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Round Diagonal Corner Rectangle 43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424353" y="6375035"/>
                <a:ext cx="18830476" cy="9252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C</m:t>
                    </m:r>
                    <m:r>
                      <a:rPr lang="en-US" sz="48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∪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800" b="0" i="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vi-VN" sz="4800" dirty="0">
                            <a:latin typeface="Times New Roman" panose="020206030504050203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Minh</m:t>
                        </m:r>
                        <m:r>
                          <m:rPr>
                            <m:nor/>
                          </m:rPr>
                          <a:rPr lang="vi-VN" sz="4800" dirty="0">
                            <a:latin typeface="Times New Roman" panose="020206030504050203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m:rPr>
                            <m:nor/>
                          </m:rPr>
                          <a:rPr lang="vi-VN" sz="4800" dirty="0">
                            <a:latin typeface="Times New Roman" panose="020206030504050203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Nam</m:t>
                        </m:r>
                        <m:r>
                          <m:rPr>
                            <m:nor/>
                          </m:rPr>
                          <a:rPr lang="vi-VN" sz="4800" dirty="0">
                            <a:latin typeface="Times New Roman" panose="020206030504050203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m:rPr>
                            <m:nor/>
                          </m:rPr>
                          <a:rPr lang="vi-VN" sz="4800" dirty="0">
                            <a:latin typeface="Times New Roman" panose="020206030504050203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Lan</m:t>
                        </m:r>
                        <m:r>
                          <m:rPr>
                            <m:nor/>
                          </m:rPr>
                          <a:rPr lang="vi-VN" sz="4800" dirty="0">
                            <a:latin typeface="Times New Roman" panose="020206030504050203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m:rPr>
                            <m:nor/>
                          </m:rPr>
                          <a:rPr lang="vi-VN" sz="4800" dirty="0">
                            <a:latin typeface="Times New Roman" panose="020206030504050203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vi-VN" sz="4800" dirty="0">
                            <a:latin typeface="Times New Roman" panose="020206030504050203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ồ</m:t>
                        </m:r>
                        <m:r>
                          <m:rPr>
                            <m:nor/>
                          </m:rPr>
                          <a:rPr lang="vi-VN" sz="4800" dirty="0">
                            <a:latin typeface="Times New Roman" panose="020206030504050203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vi-VN" sz="4800" dirty="0">
                            <a:latin typeface="Times New Roman" panose="020206030504050203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m:rPr>
                            <m:nor/>
                          </m:rPr>
                          <a:rPr lang="vi-VN" sz="4800" dirty="0">
                            <a:latin typeface="Times New Roman" panose="020206030504050203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Nguy</m:t>
                        </m:r>
                        <m:r>
                          <m:rPr>
                            <m:nor/>
                          </m:rPr>
                          <a:rPr lang="vi-VN" sz="4800" dirty="0">
                            <a:latin typeface="Times New Roman" panose="020206030504050203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ệ</m:t>
                        </m:r>
                        <m:r>
                          <m:rPr>
                            <m:nor/>
                          </m:rPr>
                          <a:rPr lang="vi-VN" sz="4800" dirty="0">
                            <a:latin typeface="Times New Roman" panose="020206030504050203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vi-VN" sz="4800" dirty="0">
                            <a:latin typeface="Times New Roman" panose="020206030504050203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m:rPr>
                            <m:nor/>
                          </m:rPr>
                          <a:rPr lang="vi-VN" sz="4800" dirty="0">
                            <a:latin typeface="Times New Roman" panose="020206030504050203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vi-VN" sz="4800" dirty="0">
                            <a:latin typeface="Times New Roman" panose="020206030504050203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ườ</m:t>
                        </m:r>
                        <m:r>
                          <m:rPr>
                            <m:nor/>
                          </m:rPr>
                          <a:rPr lang="vi-VN" sz="4800" dirty="0">
                            <a:latin typeface="Times New Roman" panose="020206030504050203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vi-VN" sz="4800" dirty="0">
                            <a:latin typeface="Times New Roman" panose="020206030504050203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m:rPr>
                            <m:nor/>
                          </m:rPr>
                          <a:rPr lang="vi-VN" sz="4800" dirty="0">
                            <a:latin typeface="Times New Roman" panose="020206030504050203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vi-VN" sz="4800" dirty="0">
                            <a:latin typeface="Times New Roman" panose="020206030504050203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ũ</m:t>
                        </m:r>
                        <m:r>
                          <m:rPr>
                            <m:nor/>
                          </m:rPr>
                          <a:rPr lang="vi-VN" sz="4800" dirty="0">
                            <a:latin typeface="Times New Roman" panose="020206030504050203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vi-VN" sz="4800" dirty="0">
                            <a:latin typeface="Times New Roman" panose="020206030504050203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m:rPr>
                            <m:nor/>
                          </m:rPr>
                          <a:rPr lang="vi-VN" sz="4800" dirty="0">
                            <a:latin typeface="Times New Roman" panose="020206030504050203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Tuy</m:t>
                        </m:r>
                        <m:r>
                          <m:rPr>
                            <m:nor/>
                          </m:rPr>
                          <a:rPr lang="vi-VN" sz="4800" dirty="0">
                            <a:latin typeface="Times New Roman" panose="020206030504050203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ế</m:t>
                        </m:r>
                        <m:r>
                          <m:rPr>
                            <m:nor/>
                          </m:rPr>
                          <a:rPr lang="vi-VN" sz="4800" dirty="0">
                            <a:latin typeface="Times New Roman" panose="020206030504050203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vi-VN" sz="4800" dirty="0">
                            <a:latin typeface="Times New Roman" panose="020206030504050203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m:rPr>
                            <m:nor/>
                          </m:rPr>
                          <a:rPr lang="vi-VN" sz="4800" dirty="0">
                            <a:latin typeface="Times New Roman" panose="020206030504050203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vi-VN" sz="4800" dirty="0">
                            <a:latin typeface="Times New Roman" panose="020206030504050203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ê</m:t>
                        </m:r>
                      </m:e>
                    </m:d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4353" y="6375035"/>
                <a:ext cx="18830476" cy="925253"/>
              </a:xfrm>
              <a:prstGeom prst="rect">
                <a:avLst/>
              </a:prstGeom>
              <a:blipFill>
                <a:blip r:embed="rId2"/>
                <a:stretch>
                  <a:fillRect t="-9868" r="-48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116569" y="2761375"/>
                <a:ext cx="22581631" cy="30469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4800" u="sng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vi-VN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Biết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4800" b="0" i="1">
                        <a:latin typeface="Cambria Math"/>
                      </a:rPr>
                      <m:t>A</m:t>
                    </m:r>
                  </m:oMath>
                </a14:m>
                <a:r>
                  <a:rPr lang="vi-VN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={ Minh, Nam, Lan, Hồng, Nguyệt};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4800" b="0" i="1">
                        <a:latin typeface="Cambria Math"/>
                      </a:rPr>
                      <m:t>B</m:t>
                    </m:r>
                  </m:oMath>
                </a14:m>
                <a:r>
                  <a:rPr lang="vi-VN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={Cường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,</a:t>
                </a:r>
                <a:r>
                  <a:rPr lang="vi-VN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Lan, Dũng, Hồng, Tuyết, Lê}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vi-VN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(các học sinh trong lớp không trùng tên nhau)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vi-VN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𝐶</m:t>
                    </m:r>
                  </m:oMath>
                </a14:m>
                <a:r>
                  <a:rPr lang="vi-VN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là tập hợp đội tuyển thi học sinh giỏi </a:t>
                </a:r>
                <a:endParaRPr lang="en-US" sz="48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  <a:p>
                <a:r>
                  <a:rPr lang="vi-VN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của lớp gồm các học sinh giỏi toán hoặc gi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ỏ</a:t>
                </a:r>
                <a:r>
                  <a:rPr lang="vi-VN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i văn. Hãy xác định tập hợp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𝐶</m:t>
                    </m:r>
                  </m:oMath>
                </a14:m>
                <a:r>
                  <a:rPr lang="vi-VN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569" y="2761375"/>
                <a:ext cx="22581631" cy="3046988"/>
              </a:xfrm>
              <a:prstGeom prst="rect">
                <a:avLst/>
              </a:prstGeom>
              <a:blipFill>
                <a:blip r:embed="rId3"/>
                <a:stretch>
                  <a:fillRect l="-1215" r="-243" b="-9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8"/>
          <p:cNvGrpSpPr/>
          <p:nvPr/>
        </p:nvGrpSpPr>
        <p:grpSpPr>
          <a:xfrm>
            <a:off x="457200" y="7891450"/>
            <a:ext cx="23373667" cy="1971281"/>
            <a:chOff x="992187" y="2564544"/>
            <a:chExt cx="22335628" cy="1467266"/>
          </a:xfrm>
        </p:grpSpPr>
        <p:sp>
          <p:nvSpPr>
            <p:cNvPr id="50" name="Rounded Rectangle 49"/>
            <p:cNvSpPr/>
            <p:nvPr/>
          </p:nvSpPr>
          <p:spPr bwMode="auto">
            <a:xfrm>
              <a:off x="1127758" y="2666999"/>
              <a:ext cx="22200057" cy="136481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992187" y="2564544"/>
              <a:ext cx="3243494" cy="1023459"/>
              <a:chOff x="534987" y="1647866"/>
              <a:chExt cx="4357432" cy="1176337"/>
            </a:xfrm>
          </p:grpSpPr>
          <p:sp>
            <p:nvSpPr>
              <p:cNvPr id="52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8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Pentagon 52"/>
              <p:cNvSpPr/>
              <p:nvPr/>
            </p:nvSpPr>
            <p:spPr bwMode="auto">
              <a:xfrm>
                <a:off x="534987" y="1647866"/>
                <a:ext cx="4192901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8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54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57" name="Freeform 56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8" name="Freeform 57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9" name="Freeform 58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0" name="Rectangle 59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1" name="Rectangle 60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2" name="Rectangle 61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3" name="Rectangle 62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55" name="Chevron 54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6" name="TextBox 13"/>
              <p:cNvSpPr txBox="1">
                <a:spLocks noChangeArrowheads="1"/>
              </p:cNvSpPr>
              <p:nvPr/>
            </p:nvSpPr>
            <p:spPr bwMode="auto">
              <a:xfrm>
                <a:off x="1370768" y="1733497"/>
                <a:ext cx="3521651" cy="7109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800" b="1" dirty="0">
                    <a:solidFill>
                      <a:srgbClr val="00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 DỤ 5.</a:t>
                </a:r>
              </a:p>
            </p:txBody>
          </p:sp>
        </p:grpSp>
      </p:grpSp>
      <p:grpSp>
        <p:nvGrpSpPr>
          <p:cNvPr id="64" name="Group 63"/>
          <p:cNvGrpSpPr/>
          <p:nvPr/>
        </p:nvGrpSpPr>
        <p:grpSpPr>
          <a:xfrm>
            <a:off x="715815" y="10192517"/>
            <a:ext cx="23173255" cy="2228084"/>
            <a:chOff x="1176284" y="6901881"/>
            <a:chExt cx="20727299" cy="1978493"/>
          </a:xfrm>
        </p:grpSpPr>
        <p:sp>
          <p:nvSpPr>
            <p:cNvPr id="65" name="Rounded Rectangle 64"/>
            <p:cNvSpPr/>
            <p:nvPr/>
          </p:nvSpPr>
          <p:spPr>
            <a:xfrm>
              <a:off x="1176284" y="6901881"/>
              <a:ext cx="20727299" cy="197849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6" name="Group 65"/>
            <p:cNvGrpSpPr/>
            <p:nvPr/>
          </p:nvGrpSpPr>
          <p:grpSpPr>
            <a:xfrm>
              <a:off x="1205494" y="6941416"/>
              <a:ext cx="3493741" cy="1050454"/>
              <a:chOff x="1205494" y="6941416"/>
              <a:chExt cx="3493741" cy="1050454"/>
            </a:xfrm>
          </p:grpSpPr>
          <p:sp>
            <p:nvSpPr>
              <p:cNvPr id="6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2057667" y="6941416"/>
                <a:ext cx="2641568" cy="10504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Round Diagonal Corner Rectangle 6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4792594" y="10331708"/>
                <a:ext cx="962181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Ta có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B</m:t>
                    </m:r>
                    <m:r>
                      <a:rPr lang="en-US" sz="480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1;3;5;7;9;11</m:t>
                        </m:r>
                      </m:e>
                    </m:d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2594" y="10331708"/>
                <a:ext cx="9621811" cy="830997"/>
              </a:xfrm>
              <a:prstGeom prst="rect">
                <a:avLst/>
              </a:prstGeom>
              <a:blipFill>
                <a:blip r:embed="rId4"/>
                <a:stretch>
                  <a:fillRect l="-2850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1382014" y="11281102"/>
                <a:ext cx="875983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∪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800" b="0" i="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1;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3;5;7;8;9;11</m:t>
                        </m:r>
                      </m:e>
                    </m:d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2014" y="11281102"/>
                <a:ext cx="8759834" cy="830997"/>
              </a:xfrm>
              <a:prstGeom prst="rect">
                <a:avLst/>
              </a:prstGeom>
              <a:blipFill>
                <a:blip r:embed="rId5"/>
                <a:stretch>
                  <a:fillRect l="-3201" t="-16176" r="-2157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5791200" y="8183940"/>
                <a:ext cx="15273477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A</m:t>
                    </m:r>
                    <m:r>
                      <a:rPr lang="en-US" sz="4800" b="0" i="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1;3;5;8</m:t>
                        </m:r>
                      </m:e>
                    </m:d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dirty="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B</m:t>
                    </m:r>
                    <m:r>
                      <a:rPr lang="en-US" sz="4800" b="0" i="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  <m:r>
                          <a:rPr lang="en-US" sz="4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  <m:r>
                          <a:rPr lang="en-US" sz="4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|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𝑥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 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𝑙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à 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𝑐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á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𝑐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 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𝑠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ố 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𝑙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ẻ 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𝑛h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ỏ 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h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ơ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𝑛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 13</m:t>
                        </m:r>
                      </m:e>
                    </m:d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∪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8183940"/>
                <a:ext cx="15273477" cy="1569660"/>
              </a:xfrm>
              <a:prstGeom prst="rect">
                <a:avLst/>
              </a:prstGeom>
              <a:blipFill>
                <a:blip r:embed="rId6"/>
                <a:stretch>
                  <a:fillRect l="-1796" t="-8560" r="-878" b="-2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4091072" y="2750403"/>
                <a:ext cx="1777832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Giả sử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vi-VN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𝐵</m:t>
                    </m:r>
                  </m:oMath>
                </a14:m>
                <a:r>
                  <a:rPr lang="vi-VN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là tập hợp các học sinh giỏi Toán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,</a:t>
                </a:r>
                <a:r>
                  <a:rPr lang="vi-VN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giỏi Văn của lớp 10E. </a:t>
                </a:r>
                <a:endParaRPr lang="en-US" sz="48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1072" y="2750403"/>
                <a:ext cx="17778328" cy="830997"/>
              </a:xfrm>
              <a:prstGeom prst="rect">
                <a:avLst/>
              </a:prstGeom>
              <a:blipFill>
                <a:blip r:embed="rId7"/>
                <a:stretch>
                  <a:fillRect l="-1543" t="-16058" r="-583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171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7" grpId="0"/>
      <p:bldP spid="48" grpId="0"/>
      <p:bldP spid="71" grpId="0"/>
      <p:bldP spid="72" grpId="0"/>
      <p:bldP spid="73" grpId="0"/>
      <p:bldP spid="7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26"/>
          <p:cNvGrpSpPr/>
          <p:nvPr/>
        </p:nvGrpSpPr>
        <p:grpSpPr>
          <a:xfrm>
            <a:off x="620544" y="1219200"/>
            <a:ext cx="13857456" cy="927236"/>
            <a:chOff x="7459670" y="7543799"/>
            <a:chExt cx="20011305" cy="927358"/>
          </a:xfrm>
        </p:grpSpPr>
        <p:sp>
          <p:nvSpPr>
            <p:cNvPr id="18" name="TextBox 17"/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HIỆU VÀ PHẦN BÙ CỦA HAI TẬP HỢP</a:t>
              </a:r>
              <a:endParaRPr lang="en-US" sz="4800" b="1" dirty="0">
                <a:solidFill>
                  <a:srgbClr val="13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9" name="Group 27"/>
            <p:cNvGrpSpPr/>
            <p:nvPr/>
          </p:nvGrpSpPr>
          <p:grpSpPr>
            <a:xfrm>
              <a:off x="7459670" y="7543799"/>
              <a:ext cx="1381118" cy="927358"/>
              <a:chOff x="7459669" y="7543800"/>
              <a:chExt cx="1381118" cy="927358"/>
            </a:xfrm>
          </p:grpSpPr>
          <p:sp>
            <p:nvSpPr>
              <p:cNvPr id="2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1" name="Group 29"/>
              <p:cNvGrpSpPr/>
              <p:nvPr/>
            </p:nvGrpSpPr>
            <p:grpSpPr>
              <a:xfrm>
                <a:off x="7469187" y="7640053"/>
                <a:ext cx="1371600" cy="831105"/>
                <a:chOff x="7469187" y="7640053"/>
                <a:chExt cx="1371600" cy="831105"/>
              </a:xfrm>
            </p:grpSpPr>
            <p:sp>
              <p:nvSpPr>
                <p:cNvPr id="22" name="Round Same Side Corner Rectangle 2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7512502" y="7640053"/>
                  <a:ext cx="1301420" cy="8311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800" b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III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502229" y="4965835"/>
                <a:ext cx="1499747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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Kí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\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2229" y="4965835"/>
                <a:ext cx="14997474" cy="830997"/>
              </a:xfrm>
              <a:prstGeom prst="rect">
                <a:avLst/>
              </a:prstGeom>
              <a:blipFill>
                <a:blip r:embed="rId2"/>
                <a:stretch>
                  <a:fillRect l="-813" t="-16912" b="-3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676364" y="3534803"/>
                <a:ext cx="2186943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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gồm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tử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nhưng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𝐵</m:t>
                    </m:r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𝐵</m:t>
                    </m:r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364" y="3534803"/>
                <a:ext cx="21869436" cy="830997"/>
              </a:xfrm>
              <a:prstGeom prst="rect">
                <a:avLst/>
              </a:prstGeom>
              <a:blipFill>
                <a:blip r:embed="rId3"/>
                <a:stretch>
                  <a:fillRect l="-1282" t="-16912" r="-1839" b="-3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665478" y="5979508"/>
                <a:ext cx="22032722" cy="24786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85800" indent="-685800">
                  <a:buFont typeface="Wingdings 2" panose="05020102010507070707" pitchFamily="18" charset="2"/>
                  <a:buChar char="?"/>
                </a:pP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khái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niệm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tử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4800" b="0" i="0" smtClean="0"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 </m:t>
                    </m:r>
                    <m:r>
                      <a:rPr lang="en-US" sz="4800" b="0" i="1">
                        <a:latin typeface="Cambria Math"/>
                        <a:ea typeface="Calibri"/>
                        <a:cs typeface="Times New Roman"/>
                      </a:rPr>
                      <m:t>𝐴</m:t>
                    </m:r>
                    <m:r>
                      <a:rPr lang="en-US" sz="4800" b="0" i="1">
                        <a:latin typeface="Cambria Math"/>
                        <a:ea typeface="Calibri"/>
                        <a:cs typeface="Times New Roman"/>
                      </a:rPr>
                      <m:t>\</m:t>
                    </m:r>
                    <m:r>
                      <a:rPr lang="en-US" sz="4800" b="0" i="1">
                        <a:latin typeface="Cambria Math"/>
                        <a:ea typeface="Calibri"/>
                        <a:cs typeface="Times New Roman"/>
                      </a:rPr>
                      <m:t>𝐵</m:t>
                    </m:r>
                    <m:r>
                      <a:rPr lang="en-US" sz="4800" b="0" i="1"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4800" b="0" i="1">
                            <a:latin typeface="Cambria Math"/>
                            <a:ea typeface="Calibri"/>
                            <a:cs typeface="Times New Roman"/>
                          </a:rPr>
                          <m:t>𝑥</m:t>
                        </m:r>
                        <m:r>
                          <a:rPr lang="en-US" sz="4800" b="0" i="1">
                            <a:latin typeface="Cambria Math"/>
                            <a:ea typeface="Calibri"/>
                            <a:cs typeface="Times New Roman"/>
                          </a:rPr>
                          <m:t>|</m:t>
                        </m:r>
                        <m:r>
                          <a:rPr lang="en-US" sz="4800" b="0" i="1">
                            <a:latin typeface="Cambria Math"/>
                            <a:ea typeface="Calibri"/>
                            <a:cs typeface="Times New Roman"/>
                          </a:rPr>
                          <m:t>𝑥</m:t>
                        </m:r>
                        <m:r>
                          <a:rPr lang="en-US" sz="4800" b="0" i="1">
                            <a:latin typeface="Cambria Math"/>
                            <a:ea typeface="Calibri"/>
                            <a:cs typeface="Cambria Math"/>
                          </a:rPr>
                          <m:t>∈</m:t>
                        </m:r>
                        <m:r>
                          <a:rPr lang="en-US" sz="4800" b="0" i="1">
                            <a:latin typeface="Cambria Math"/>
                            <a:ea typeface="Calibri"/>
                            <a:cs typeface="Times New Roman"/>
                          </a:rPr>
                          <m:t>𝐴</m:t>
                        </m:r>
                        <m:r>
                          <a:rPr lang="en-US" sz="4800" b="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  <m:t> </m:t>
                        </m:r>
                        <m:r>
                          <a:rPr lang="en-US" sz="4800" b="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  <m:t>𝑣</m:t>
                        </m:r>
                        <m:r>
                          <a:rPr lang="en-US" sz="4800" b="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  <m:t>à </m:t>
                        </m:r>
                        <m:r>
                          <a:rPr lang="en-US" sz="4800" b="0" i="1">
                            <a:latin typeface="Cambria Math"/>
                            <a:ea typeface="Calibri"/>
                            <a:cs typeface="Times New Roman"/>
                          </a:rPr>
                          <m:t>𝑥</m:t>
                        </m:r>
                        <m:r>
                          <a:rPr lang="en-US" sz="4800" b="0" i="1">
                            <a:latin typeface="Cambria Math"/>
                            <a:ea typeface="Calibri"/>
                            <a:cs typeface="Cambria Math"/>
                          </a:rPr>
                          <m:t>∉</m:t>
                        </m:r>
                        <m:r>
                          <a:rPr lang="en-US" sz="4800" b="0" i="1">
                            <a:latin typeface="Cambria Math"/>
                            <a:ea typeface="Calibri"/>
                            <a:cs typeface="Times New Roman"/>
                          </a:rPr>
                          <m:t>𝐵</m:t>
                        </m:r>
                      </m:e>
                    </m:d>
                  </m:oMath>
                </a14:m>
                <a:endParaRPr lang="en-US" sz="4800" b="0" i="1" dirty="0">
                  <a:latin typeface="Cambria Math" panose="02040503050406030204" pitchFamily="18" charset="0"/>
                  <a:ea typeface="Calibri"/>
                  <a:cs typeface="Times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>
                          <a:latin typeface="Cambria Math"/>
                          <a:ea typeface="Calibri"/>
                          <a:cs typeface="Cambria Math"/>
                        </a:rPr>
                        <m:t>⇒</m:t>
                      </m:r>
                      <m:r>
                        <a:rPr lang="en-US" sz="4800" b="0" i="1">
                          <a:latin typeface="Cambria Math"/>
                          <a:ea typeface="Calibri"/>
                          <a:cs typeface="Times New Roman"/>
                        </a:rPr>
                        <m:t>𝑥</m:t>
                      </m:r>
                      <m:r>
                        <a:rPr lang="en-US" sz="4800" b="0" i="1">
                          <a:latin typeface="Cambria Math"/>
                          <a:ea typeface="Calibri"/>
                          <a:cs typeface="Cambria Math"/>
                        </a:rPr>
                        <m:t>∈</m:t>
                      </m:r>
                      <m:r>
                        <a:rPr lang="en-US" sz="4800" b="0" i="1">
                          <a:latin typeface="Cambria Math"/>
                          <a:ea typeface="Calibri"/>
                          <a:cs typeface="Times New Roman"/>
                        </a:rPr>
                        <m:t>𝐴</m:t>
                      </m:r>
                      <m:r>
                        <a:rPr lang="en-US" sz="4800" b="0" i="1">
                          <a:latin typeface="Cambria Math"/>
                          <a:ea typeface="Calibri"/>
                          <a:cs typeface="Times New Roman"/>
                        </a:rPr>
                        <m:t>\</m:t>
                      </m:r>
                      <m:r>
                        <a:rPr lang="en-US" sz="4800" b="0" i="1">
                          <a:latin typeface="Cambria Math"/>
                          <a:ea typeface="Calibri"/>
                          <a:cs typeface="Times New Roman"/>
                        </a:rPr>
                        <m:t>𝐵</m:t>
                      </m:r>
                      <m:r>
                        <a:rPr lang="en-US" sz="4800" b="0" i="1">
                          <a:latin typeface="Cambria Math"/>
                          <a:ea typeface="Calibri"/>
                          <a:cs typeface="Cambria Math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800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i="1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eqArrPr>
                            <m:e>
                              <m:r>
                                <a:rPr lang="en-US" sz="4800" b="0" i="1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&amp;</m:t>
                              </m:r>
                              <m:r>
                                <a:rPr lang="en-US" sz="4800" b="0" i="1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𝑥</m:t>
                              </m:r>
                              <m:r>
                                <a:rPr lang="en-US" sz="4800" b="0" i="1">
                                  <a:latin typeface="Cambria Math"/>
                                  <a:ea typeface="Calibri"/>
                                  <a:cs typeface="Cambria Math"/>
                                </a:rPr>
                                <m:t>∈</m:t>
                              </m:r>
                              <m:r>
                                <a:rPr lang="en-US" sz="4800" b="0" i="1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𝐴</m:t>
                              </m:r>
                            </m:e>
                            <m:e>
                              <m:r>
                                <a:rPr lang="en-US" sz="4800" b="0" i="1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&amp;</m:t>
                              </m:r>
                              <m:r>
                                <a:rPr lang="en-US" sz="4800" b="0" i="1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𝑥</m:t>
                              </m:r>
                              <m:r>
                                <a:rPr lang="en-US" sz="4800" b="0" i="1">
                                  <a:latin typeface="Cambria Math"/>
                                  <a:ea typeface="Calibri"/>
                                  <a:cs typeface="Cambria Math"/>
                                </a:rPr>
                                <m:t>∉</m:t>
                              </m:r>
                              <m:r>
                                <a:rPr lang="en-US" sz="4800" b="0" i="1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𝐵</m:t>
                              </m:r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ea typeface="Calibri"/>
                                  <a:cs typeface="Times New Roman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478" y="5979508"/>
                <a:ext cx="22032722" cy="2478692"/>
              </a:xfrm>
              <a:prstGeom prst="rect">
                <a:avLst/>
              </a:prstGeom>
              <a:blipFill>
                <a:blip r:embed="rId4"/>
                <a:stretch>
                  <a:fillRect l="-1051" t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13"/>
          <p:cNvSpPr txBox="1">
            <a:spLocks noChangeArrowheads="1"/>
          </p:cNvSpPr>
          <p:nvPr/>
        </p:nvSpPr>
        <p:spPr bwMode="auto">
          <a:xfrm>
            <a:off x="1524000" y="2340117"/>
            <a:ext cx="852123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fr-FR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fr-FR" sz="4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ĐỊNH NGHĨA</a:t>
            </a:r>
            <a:endParaRPr lang="vi-VN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76400" y="7398603"/>
            <a:ext cx="14997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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Biểu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đồ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Ven:</a:t>
            </a:r>
          </a:p>
        </p:txBody>
      </p:sp>
      <p:pic>
        <p:nvPicPr>
          <p:cNvPr id="20488" name="Picture 8" descr="Discrete Mathematics Study Cen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899" y="8192230"/>
            <a:ext cx="7081050" cy="477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248400" y="9747240"/>
                <a:ext cx="1449949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en-US" sz="48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\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𝐵</m:t>
                      </m:r>
                    </m:oMath>
                  </m:oMathPara>
                </a14:m>
                <a:endParaRPr lang="en-US" sz="4800" dirty="0">
                  <a:solidFill>
                    <a:prstClr val="black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9747240"/>
                <a:ext cx="1449949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264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33" grpId="0"/>
      <p:bldP spid="2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26"/>
          <p:cNvGrpSpPr/>
          <p:nvPr/>
        </p:nvGrpSpPr>
        <p:grpSpPr>
          <a:xfrm>
            <a:off x="620544" y="1676397"/>
            <a:ext cx="13857456" cy="927236"/>
            <a:chOff x="7459670" y="7543799"/>
            <a:chExt cx="20011305" cy="927358"/>
          </a:xfrm>
        </p:grpSpPr>
        <p:sp>
          <p:nvSpPr>
            <p:cNvPr id="18" name="TextBox 17"/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HIỆU VÀ PHẦN BÙ CỦA HAI TẬP HỢP</a:t>
              </a:r>
              <a:endParaRPr lang="en-US" sz="4800" b="1" dirty="0">
                <a:solidFill>
                  <a:srgbClr val="13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9" name="Group 27"/>
            <p:cNvGrpSpPr/>
            <p:nvPr/>
          </p:nvGrpSpPr>
          <p:grpSpPr>
            <a:xfrm>
              <a:off x="7459670" y="7543799"/>
              <a:ext cx="1381118" cy="927358"/>
              <a:chOff x="7459669" y="7543800"/>
              <a:chExt cx="1381118" cy="927358"/>
            </a:xfrm>
          </p:grpSpPr>
          <p:sp>
            <p:nvSpPr>
              <p:cNvPr id="2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1" name="Group 29"/>
              <p:cNvGrpSpPr/>
              <p:nvPr/>
            </p:nvGrpSpPr>
            <p:grpSpPr>
              <a:xfrm>
                <a:off x="7469187" y="7640053"/>
                <a:ext cx="1371600" cy="831105"/>
                <a:chOff x="7469187" y="7640053"/>
                <a:chExt cx="1371600" cy="831105"/>
              </a:xfrm>
            </p:grpSpPr>
            <p:sp>
              <p:nvSpPr>
                <p:cNvPr id="22" name="Round Same Side Corner Rectangle 2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7512502" y="7640053"/>
                  <a:ext cx="1301420" cy="8311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800" b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III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498600" y="4923034"/>
                <a:ext cx="1499747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 </a:t>
                </a:r>
                <a:r>
                  <a:rPr lang="en-US" sz="480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Kí hiệu: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4800" i="1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en-US" sz="4800" i="1">
                        <a:latin typeface="Cambria Math"/>
                      </a:rPr>
                      <m:t>𝐵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8600" y="4923034"/>
                <a:ext cx="14997474" cy="830997"/>
              </a:xfrm>
              <a:prstGeom prst="rect">
                <a:avLst/>
              </a:prstGeom>
              <a:blipFill>
                <a:blip r:embed="rId2"/>
                <a:stretch>
                  <a:fillRect l="-854" t="-16912" b="-3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609600" y="3692400"/>
                <a:ext cx="141638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ym typeface="Wingdings 2" panose="05020102010507070707" pitchFamily="18" charset="2"/>
                  </a:rPr>
                  <a:t> 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/>
                      </a:rPr>
                      <m:t>𝐵</m:t>
                    </m:r>
                    <m:r>
                      <a:rPr lang="en-US" sz="4800" b="0" i="1">
                        <a:latin typeface="Cambria Math"/>
                      </a:rPr>
                      <m:t>⊂</m:t>
                    </m:r>
                    <m:r>
                      <a:rPr lang="en-US" sz="4800" b="0" i="1">
                        <a:latin typeface="Cambria Math"/>
                      </a:rPr>
                      <m:t>𝐴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/>
                      </a:rPr>
                      <m:t>𝐴</m:t>
                    </m:r>
                    <m:r>
                      <a:rPr lang="en-US" sz="4800" b="0" i="1">
                        <a:latin typeface="Cambria Math"/>
                      </a:rPr>
                      <m:t>\</m:t>
                    </m:r>
                    <m:r>
                      <a:rPr lang="en-US" sz="4800" b="0" i="1">
                        <a:latin typeface="Cambria Math"/>
                      </a:rPr>
                      <m:t>𝐵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bù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B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A.</a:t>
                </a: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600" y="3692400"/>
                <a:ext cx="14163800" cy="830997"/>
              </a:xfrm>
              <a:prstGeom prst="rect">
                <a:avLst/>
              </a:prstGeom>
              <a:blipFill>
                <a:blip r:embed="rId3"/>
                <a:stretch>
                  <a:fillRect l="-1721" t="-16912" b="-3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13"/>
          <p:cNvSpPr txBox="1">
            <a:spLocks noChangeArrowheads="1"/>
          </p:cNvSpPr>
          <p:nvPr/>
        </p:nvSpPr>
        <p:spPr bwMode="auto">
          <a:xfrm>
            <a:off x="1524000" y="2797314"/>
            <a:ext cx="852123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fr-FR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sz="4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CHÚ Ý</a:t>
            </a:r>
            <a:endParaRPr lang="vi-VN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80822" y="7597781"/>
            <a:ext cx="14997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 </a:t>
            </a:r>
            <a:r>
              <a:rPr lang="en-US" sz="480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Biểu đồ Ven:</a:t>
            </a:r>
            <a:endParaRPr lang="en-US" sz="4800" dirty="0">
              <a:solidFill>
                <a:prstClr val="black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Oval 7"/>
          <p:cNvSpPr>
            <a:spLocks noChangeArrowheads="1"/>
          </p:cNvSpPr>
          <p:nvPr/>
        </p:nvSpPr>
        <p:spPr bwMode="auto">
          <a:xfrm rot="1627974">
            <a:off x="10082018" y="5441946"/>
            <a:ext cx="4165758" cy="5607759"/>
          </a:xfrm>
          <a:prstGeom prst="ellipse">
            <a:avLst/>
          </a:prstGeom>
          <a:solidFill>
            <a:srgbClr val="969696">
              <a:alpha val="6588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vi-VN" alt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8"/>
          <p:cNvSpPr>
            <a:spLocks noChangeArrowheads="1"/>
          </p:cNvSpPr>
          <p:nvPr/>
        </p:nvSpPr>
        <p:spPr bwMode="auto">
          <a:xfrm rot="1724835">
            <a:off x="11308472" y="6136535"/>
            <a:ext cx="2132737" cy="359050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vi-VN" alt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Line 21"/>
          <p:cNvSpPr>
            <a:spLocks noChangeShapeType="1"/>
          </p:cNvSpPr>
          <p:nvPr/>
        </p:nvSpPr>
        <p:spPr bwMode="auto">
          <a:xfrm>
            <a:off x="13829197" y="8504635"/>
            <a:ext cx="953603" cy="151400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10275010" y="8993199"/>
                <a:ext cx="734112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𝐴</m:t>
                      </m:r>
                    </m:oMath>
                  </m:oMathPara>
                </a14:m>
                <a:endParaRPr lang="en-US" sz="4800" dirty="0">
                  <a:solidFill>
                    <a:prstClr val="black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5010" y="8993199"/>
                <a:ext cx="734112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12037151" y="7206870"/>
                <a:ext cx="759054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𝐵</m:t>
                      </m:r>
                    </m:oMath>
                  </m:oMathPara>
                </a14:m>
                <a:endParaRPr lang="en-US" sz="4800" dirty="0">
                  <a:solidFill>
                    <a:prstClr val="black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7151" y="7206870"/>
                <a:ext cx="759054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14702354" y="9769228"/>
                <a:ext cx="1387431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𝐶</m:t>
                          </m:r>
                        </m:e>
                        <m:sub>
                          <m:r>
                            <a:rPr lang="en-US" sz="4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sub>
                      </m:sSub>
                      <m:r>
                        <a:rPr lang="en-US" sz="4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𝐵</m:t>
                      </m:r>
                    </m:oMath>
                  </m:oMathPara>
                </a14:m>
                <a:endParaRPr lang="en-US" sz="4800" dirty="0">
                  <a:solidFill>
                    <a:prstClr val="black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02354" y="9769228"/>
                <a:ext cx="1387431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680822" y="6231777"/>
                <a:ext cx="1499747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48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en-US" sz="4800" i="1">
                        <a:solidFill>
                          <a:srgbClr val="0000FF"/>
                        </a:solidFill>
                        <a:latin typeface="Cambria Math"/>
                      </a:rPr>
                      <m:t>𝐵</m:t>
                    </m:r>
                  </m:oMath>
                </a14:m>
                <a:r>
                  <a:rPr lang="en-US" sz="48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i="1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chỉ tồn tại khi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FF"/>
                        </a:solidFill>
                        <a:latin typeface="Cambria Math"/>
                      </a:rPr>
                      <m:t>𝐵</m:t>
                    </m:r>
                    <m:r>
                      <a:rPr lang="en-US" sz="4800" i="1">
                        <a:solidFill>
                          <a:srgbClr val="0000FF"/>
                        </a:solidFill>
                        <a:latin typeface="Cambria Math"/>
                      </a:rPr>
                      <m:t>⊂</m:t>
                    </m:r>
                    <m:r>
                      <a:rPr lang="en-US" sz="4800" i="1">
                        <a:solidFill>
                          <a:srgbClr val="0000FF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sz="4800" i="1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. </a:t>
                </a:r>
                <a:endParaRPr lang="en-US" sz="4800" i="1" dirty="0">
                  <a:solidFill>
                    <a:srgbClr val="0000FF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0822" y="6231777"/>
                <a:ext cx="14997474" cy="830997"/>
              </a:xfrm>
              <a:prstGeom prst="rect">
                <a:avLst/>
              </a:prstGeom>
              <a:blipFill>
                <a:blip r:embed="rId7"/>
                <a:stretch>
                  <a:fillRect l="-1870" t="-16788" b="-37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2763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3" grpId="0"/>
      <p:bldP spid="24" grpId="0"/>
      <p:bldP spid="26" grpId="0" animBg="1"/>
      <p:bldP spid="27" grpId="0" animBg="1"/>
      <p:bldP spid="30" grpId="0" animBg="1"/>
      <p:bldP spid="32" grpId="0"/>
      <p:bldP spid="34" grpId="0"/>
      <p:bldP spid="35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26"/>
          <p:cNvGrpSpPr/>
          <p:nvPr/>
        </p:nvGrpSpPr>
        <p:grpSpPr>
          <a:xfrm>
            <a:off x="554814" y="1491066"/>
            <a:ext cx="13542186" cy="927236"/>
            <a:chOff x="7459670" y="7543799"/>
            <a:chExt cx="20011305" cy="927358"/>
          </a:xfrm>
        </p:grpSpPr>
        <p:sp>
          <p:nvSpPr>
            <p:cNvPr id="18" name="TextBox 17"/>
            <p:cNvSpPr txBox="1"/>
            <p:nvPr/>
          </p:nvSpPr>
          <p:spPr>
            <a:xfrm>
              <a:off x="8993187" y="7620004"/>
              <a:ext cx="18477788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HIỆU VÀ PHẦN BÙ CỦA HAI TẬP HỢP</a:t>
              </a:r>
              <a:endParaRPr lang="en-US" sz="4800" b="1" dirty="0">
                <a:solidFill>
                  <a:srgbClr val="13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9" name="Group 27"/>
            <p:cNvGrpSpPr/>
            <p:nvPr/>
          </p:nvGrpSpPr>
          <p:grpSpPr>
            <a:xfrm>
              <a:off x="7459670" y="7543799"/>
              <a:ext cx="1381118" cy="927358"/>
              <a:chOff x="7459669" y="7543800"/>
              <a:chExt cx="1381118" cy="927358"/>
            </a:xfrm>
          </p:grpSpPr>
          <p:sp>
            <p:nvSpPr>
              <p:cNvPr id="2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1" name="Group 29"/>
              <p:cNvGrpSpPr/>
              <p:nvPr/>
            </p:nvGrpSpPr>
            <p:grpSpPr>
              <a:xfrm>
                <a:off x="7469187" y="7640053"/>
                <a:ext cx="1371600" cy="831105"/>
                <a:chOff x="7469187" y="7640053"/>
                <a:chExt cx="1371600" cy="831105"/>
              </a:xfrm>
            </p:grpSpPr>
            <p:sp>
              <p:nvSpPr>
                <p:cNvPr id="22" name="Round Same Side Corner Rectangle 2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7497352" y="7640053"/>
                  <a:ext cx="1331717" cy="8311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800" b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III</a:t>
                  </a:r>
                </a:p>
              </p:txBody>
            </p:sp>
          </p:grpSp>
        </p:grpSp>
      </p:grpSp>
      <p:sp>
        <p:nvSpPr>
          <p:cNvPr id="27" name="TextBox 13"/>
          <p:cNvSpPr txBox="1">
            <a:spLocks noChangeArrowheads="1"/>
          </p:cNvSpPr>
          <p:nvPr/>
        </p:nvSpPr>
        <p:spPr bwMode="auto">
          <a:xfrm>
            <a:off x="1480440" y="2535893"/>
            <a:ext cx="4876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fr-FR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fr-FR" sz="4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VÍ DỤ</a:t>
            </a:r>
            <a:endParaRPr lang="vi-VN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533400" y="3505200"/>
            <a:ext cx="23391942" cy="3823945"/>
            <a:chOff x="992187" y="2561201"/>
            <a:chExt cx="22353091" cy="2846242"/>
          </a:xfrm>
        </p:grpSpPr>
        <p:sp>
          <p:nvSpPr>
            <p:cNvPr id="76" name="Rounded Rectangle 75"/>
            <p:cNvSpPr/>
            <p:nvPr/>
          </p:nvSpPr>
          <p:spPr bwMode="auto">
            <a:xfrm>
              <a:off x="1145221" y="2561201"/>
              <a:ext cx="22200057" cy="2846242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992187" y="2564544"/>
              <a:ext cx="3105352" cy="1023459"/>
              <a:chOff x="534987" y="1647866"/>
              <a:chExt cx="4171847" cy="1176337"/>
            </a:xfrm>
          </p:grpSpPr>
          <p:sp>
            <p:nvSpPr>
              <p:cNvPr id="78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8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9" name="Pentagon 78"/>
              <p:cNvSpPr/>
              <p:nvPr/>
            </p:nvSpPr>
            <p:spPr bwMode="auto">
              <a:xfrm>
                <a:off x="534987" y="1647866"/>
                <a:ext cx="4171847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8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80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83" name="Freeform 82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4" name="Freeform 83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5" name="Freeform 84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6" name="Rectangle 85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7" name="Rectangle 86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8" name="Rectangle 87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9" name="Rectangle 88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81" name="Chevron 80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2" name="TextBox 13"/>
              <p:cNvSpPr txBox="1">
                <a:spLocks noChangeArrowheads="1"/>
              </p:cNvSpPr>
              <p:nvPr/>
            </p:nvSpPr>
            <p:spPr bwMode="auto">
              <a:xfrm>
                <a:off x="1350872" y="1825832"/>
                <a:ext cx="3295187" cy="7109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800" b="1">
                    <a:solidFill>
                      <a:srgbClr val="00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 DỤ </a:t>
                </a:r>
                <a:r>
                  <a:rPr lang="en-US" sz="4800" b="1" dirty="0">
                    <a:solidFill>
                      <a:srgbClr val="00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sz="4800" b="1">
                    <a:solidFill>
                      <a:srgbClr val="00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90" name="Group 89"/>
          <p:cNvGrpSpPr/>
          <p:nvPr/>
        </p:nvGrpSpPr>
        <p:grpSpPr>
          <a:xfrm>
            <a:off x="685800" y="7848600"/>
            <a:ext cx="23173255" cy="3066150"/>
            <a:chOff x="1176284" y="6901881"/>
            <a:chExt cx="20727299" cy="2712050"/>
          </a:xfrm>
        </p:grpSpPr>
        <p:sp>
          <p:nvSpPr>
            <p:cNvPr id="91" name="Rounded Rectangle 90"/>
            <p:cNvSpPr/>
            <p:nvPr/>
          </p:nvSpPr>
          <p:spPr>
            <a:xfrm>
              <a:off x="1176284" y="6901881"/>
              <a:ext cx="20727299" cy="2712050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2" name="Group 91"/>
            <p:cNvGrpSpPr/>
            <p:nvPr/>
          </p:nvGrpSpPr>
          <p:grpSpPr>
            <a:xfrm>
              <a:off x="1205494" y="6941416"/>
              <a:ext cx="3493741" cy="1057217"/>
              <a:chOff x="1205494" y="6941416"/>
              <a:chExt cx="3493741" cy="1057217"/>
            </a:xfrm>
          </p:grpSpPr>
          <p:sp>
            <p:nvSpPr>
              <p:cNvPr id="93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2057667" y="6941416"/>
                <a:ext cx="2641568" cy="1057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5" name="Round Diagonal Corner Rectangle 94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6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4742853" y="7898847"/>
                <a:ext cx="8216416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E</m:t>
                    </m:r>
                    <m:r>
                      <a:rPr lang="en-US" sz="4800" b="0" i="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1;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2;3;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4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;5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;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6</m:t>
                        </m:r>
                      </m:e>
                    </m:d>
                    <m:r>
                      <a:rPr lang="en-US" sz="4800" b="0" i="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;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A</m:t>
                    </m:r>
                    <m:r>
                      <a:rPr lang="en-US" sz="480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2;3</m:t>
                        </m:r>
                      </m:e>
                    </m:d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2853" y="7898847"/>
                <a:ext cx="8216416" cy="830997"/>
              </a:xfrm>
              <a:prstGeom prst="rect">
                <a:avLst/>
              </a:prstGeom>
              <a:blipFill>
                <a:blip r:embed="rId2"/>
                <a:stretch>
                  <a:fillRect t="-16176" r="-2448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2457386" y="4194289"/>
                <a:ext cx="21427917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0850" algn="just">
                  <a:lnSpc>
                    <a:spcPct val="150000"/>
                  </a:lnSpc>
                </a:pP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E</m:t>
                    </m:r>
                    <m:r>
                      <a:rPr lang="en-US" sz="480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∈</m:t>
                        </m:r>
                        <m:r>
                          <a:rPr lang="en-US" sz="4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ℕ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 | 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1≤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𝑥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&lt;7</m:t>
                        </m:r>
                      </m:e>
                    </m:d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;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A</m:t>
                    </m:r>
                    <m:r>
                      <a:rPr lang="en-US" sz="480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∈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ℕ</m:t>
                        </m:r>
                        <m:d>
                          <m:dPr>
                            <m:begChr m:val="|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0" i="1" smtClean="0"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(</m:t>
                                </m:r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−9</m:t>
                            </m:r>
                          </m:e>
                        </m:d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(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5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+6)=0</m:t>
                        </m:r>
                      </m:e>
                    </m:d>
                  </m:oMath>
                </a14:m>
                <a:endParaRPr lang="en-US" sz="4800" dirty="0">
                  <a:solidFill>
                    <a:prstClr val="black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80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2;3;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5</m:t>
                        </m:r>
                      </m:e>
                    </m:d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a)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                                         b)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US" sz="4800" i="1">
                        <a:latin typeface="Cambria Math"/>
                      </a:rPr>
                      <m:t>𝐵</m:t>
                    </m:r>
                  </m:oMath>
                </a14:m>
                <a:r>
                  <a:rPr lang="en-US" sz="4800" i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. 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7386" y="4194289"/>
                <a:ext cx="21427917" cy="2677656"/>
              </a:xfrm>
              <a:prstGeom prst="rect">
                <a:avLst/>
              </a:prstGeom>
              <a:blipFill>
                <a:blip r:embed="rId3"/>
                <a:stretch>
                  <a:fillRect b="-11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1088489" y="8662664"/>
                <a:ext cx="22686702" cy="21755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193800" indent="-742950" algn="just">
                  <a:lnSpc>
                    <a:spcPct val="150000"/>
                  </a:lnSpc>
                  <a:buAutoNum type="alphaLcParenR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800" i="0">
                            <a:latin typeface="Cambria Math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4800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0">
                        <a:latin typeface="Cambria Math" panose="02040503050406030204" pitchFamily="18" charset="0"/>
                      </a:rPr>
                      <m:t>={1;4;</m:t>
                    </m:r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5;</m:t>
                    </m:r>
                    <m:r>
                      <a:rPr lang="en-US" sz="4800" i="0">
                        <a:latin typeface="Cambria Math" panose="02040503050406030204" pitchFamily="18" charset="0"/>
                      </a:rPr>
                      <m:t>6}</m:t>
                    </m:r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</a:t>
                </a:r>
              </a:p>
              <a:p>
                <a:pPr marL="1193800" indent="-742950" algn="just">
                  <a:lnSpc>
                    <a:spcPct val="150000"/>
                  </a:lnSpc>
                  <a:buAutoNum type="alphaLcParenR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800" i="0">
                            <a:latin typeface="Cambria Math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4800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  <m:r>
                      <m:rPr>
                        <m:sty m:val="p"/>
                      </m:rPr>
                      <a:rPr lang="en-US" sz="4800" i="0">
                        <a:latin typeface="Cambria Math"/>
                      </a:rPr>
                      <m:t>B</m:t>
                    </m:r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={1;4;6}</m:t>
                    </m:r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. 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489" y="8662664"/>
                <a:ext cx="22686702" cy="2175596"/>
              </a:xfrm>
              <a:prstGeom prst="rect">
                <a:avLst/>
              </a:prstGeom>
              <a:blipFill>
                <a:blip r:embed="rId4"/>
                <a:stretch>
                  <a:fillRect b="-14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4390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97" grpId="0"/>
      <p:bldP spid="98" grpId="0"/>
      <p:bldP spid="9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6508</TotalTime>
  <Words>1729</Words>
  <Application>Microsoft Office PowerPoint</Application>
  <PresentationFormat>Custom</PresentationFormat>
  <Paragraphs>205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AvantGarde-Demi</vt:lpstr>
      <vt:lpstr>Calibri</vt:lpstr>
      <vt:lpstr>Cambria Math</vt:lpstr>
      <vt:lpstr>Chu Van An</vt:lpstr>
      <vt:lpstr>Tahoma</vt:lpstr>
      <vt:lpstr>Times New Roman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word2</cp:lastModifiedBy>
  <cp:revision>521</cp:revision>
  <dcterms:created xsi:type="dcterms:W3CDTF">2013-08-31T11:42:51Z</dcterms:created>
  <dcterms:modified xsi:type="dcterms:W3CDTF">2021-09-27T13:56:41Z</dcterms:modified>
</cp:coreProperties>
</file>